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28" roundtripDataSignature="AMtx7mg4e9PwuhRvW0P9WE2DR3yGnpObj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customschemas.google.com/relationships/presentationmetadata" Target="meta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82" name="Google Shape;182;p1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83" name="Google Shape;183;p1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How many languages (and dialects) are spoken in South Sudan?</a:t>
            </a:r>
            <a:endParaRPr/>
          </a:p>
          <a:p>
            <a:pPr indent="0" lvl="0" marL="0" rtl="0" algn="l">
              <a:spcBef>
                <a:spcPts val="0"/>
              </a:spcBef>
              <a:spcAft>
                <a:spcPts val="0"/>
              </a:spcAft>
              <a:buNone/>
            </a:pPr>
            <a:r>
              <a:rPr lang="en-US"/>
              <a:t>A. 250</a:t>
            </a:r>
            <a:endParaRPr/>
          </a:p>
          <a:p>
            <a:pPr indent="0" lvl="0" marL="0" rtl="0" algn="l">
              <a:spcBef>
                <a:spcPts val="0"/>
              </a:spcBef>
              <a:spcAft>
                <a:spcPts val="0"/>
              </a:spcAft>
              <a:buNone/>
            </a:pPr>
            <a:r>
              <a:rPr lang="en-US"/>
              <a:t>B. 60</a:t>
            </a:r>
            <a:endParaRPr/>
          </a:p>
          <a:p>
            <a:pPr indent="0" lvl="0" marL="0" rtl="0" algn="l">
              <a:spcBef>
                <a:spcPts val="0"/>
              </a:spcBef>
              <a:spcAft>
                <a:spcPts val="0"/>
              </a:spcAft>
              <a:buNone/>
            </a:pPr>
            <a:r>
              <a:rPr lang="en-US"/>
              <a:t>C. 10</a:t>
            </a:r>
            <a:endParaRPr/>
          </a:p>
          <a:p>
            <a:pPr indent="0" lvl="0" marL="0" rtl="0" algn="l">
              <a:spcBef>
                <a:spcPts val="0"/>
              </a:spcBef>
              <a:spcAft>
                <a:spcPts val="0"/>
              </a:spcAft>
              <a:buNone/>
            </a:pPr>
            <a:r>
              <a:rPr lang="en-US"/>
              <a:t>D. 3</a:t>
            </a:r>
            <a:endParaRPr/>
          </a:p>
        </p:txBody>
      </p:sp>
      <p:sp>
        <p:nvSpPr>
          <p:cNvPr id="185" name="Google Shape;185;p1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86" name="Google Shape;186;p1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93" name="Google Shape;193;p1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94" name="Google Shape;194;p1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answer is B. There are around 60 languages spoken in South Sudan, including English, Juba Arabic and many others. Can you say anything in another language?</a:t>
            </a:r>
            <a:endParaRPr/>
          </a:p>
        </p:txBody>
      </p:sp>
      <p:sp>
        <p:nvSpPr>
          <p:cNvPr id="196" name="Google Shape;196;p1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97" name="Google Shape;197;p1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04" name="Google Shape;204;p1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05" name="Google Shape;205;p1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Where is the capital of South Sudan (this is also the location of Comfort International’s projects)?</a:t>
            </a:r>
            <a:endParaRPr/>
          </a:p>
          <a:p>
            <a:pPr indent="0" lvl="0" marL="0" rtl="0" algn="l">
              <a:spcBef>
                <a:spcPts val="0"/>
              </a:spcBef>
              <a:spcAft>
                <a:spcPts val="0"/>
              </a:spcAft>
              <a:buNone/>
            </a:pPr>
            <a:r>
              <a:rPr lang="en-US"/>
              <a:t>A. Kinshasa</a:t>
            </a:r>
            <a:endParaRPr/>
          </a:p>
          <a:p>
            <a:pPr indent="0" lvl="0" marL="0" rtl="0" algn="l">
              <a:spcBef>
                <a:spcPts val="0"/>
              </a:spcBef>
              <a:spcAft>
                <a:spcPts val="0"/>
              </a:spcAft>
              <a:buNone/>
            </a:pPr>
            <a:r>
              <a:rPr lang="en-US"/>
              <a:t>B. Juba</a:t>
            </a:r>
            <a:endParaRPr/>
          </a:p>
          <a:p>
            <a:pPr indent="0" lvl="0" marL="0" rtl="0" algn="l">
              <a:spcBef>
                <a:spcPts val="0"/>
              </a:spcBef>
              <a:spcAft>
                <a:spcPts val="0"/>
              </a:spcAft>
              <a:buNone/>
            </a:pPr>
            <a:r>
              <a:rPr lang="en-US"/>
              <a:t>C. Bujumbura</a:t>
            </a:r>
            <a:endParaRPr/>
          </a:p>
          <a:p>
            <a:pPr indent="0" lvl="0" marL="0" rtl="0" algn="l">
              <a:spcBef>
                <a:spcPts val="0"/>
              </a:spcBef>
              <a:spcAft>
                <a:spcPts val="0"/>
              </a:spcAft>
              <a:buNone/>
            </a:pPr>
            <a:r>
              <a:rPr lang="en-US"/>
              <a:t>D. Kigali</a:t>
            </a:r>
            <a:endParaRPr/>
          </a:p>
        </p:txBody>
      </p:sp>
      <p:sp>
        <p:nvSpPr>
          <p:cNvPr id="207" name="Google Shape;207;p1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08" name="Google Shape;208;p1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15" name="Google Shape;215;p1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16" name="Google Shape;216;p1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answer is B - Juba! Kinshasa is the capital of Democratic Republic of Congo, Bujumbura is the capital of Burundi and Kigali is the capital of Rwanda, but Comfort International works in all of these countries. </a:t>
            </a:r>
            <a:endParaRPr/>
          </a:p>
        </p:txBody>
      </p:sp>
      <p:sp>
        <p:nvSpPr>
          <p:cNvPr id="218" name="Google Shape;218;p1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19" name="Google Shape;219;p1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26" name="Google Shape;226;p1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27" name="Google Shape;227;p1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Which river runs through the middle of Juba?</a:t>
            </a:r>
            <a:endParaRPr/>
          </a:p>
          <a:p>
            <a:pPr indent="0" lvl="0" marL="0" rtl="0" algn="l">
              <a:spcBef>
                <a:spcPts val="0"/>
              </a:spcBef>
              <a:spcAft>
                <a:spcPts val="0"/>
              </a:spcAft>
              <a:buNone/>
            </a:pPr>
            <a:r>
              <a:rPr lang="en-US"/>
              <a:t>A. The Nile</a:t>
            </a:r>
            <a:endParaRPr/>
          </a:p>
          <a:p>
            <a:pPr indent="0" lvl="0" marL="0" rtl="0" algn="l">
              <a:spcBef>
                <a:spcPts val="0"/>
              </a:spcBef>
              <a:spcAft>
                <a:spcPts val="0"/>
              </a:spcAft>
              <a:buNone/>
            </a:pPr>
            <a:r>
              <a:rPr lang="en-US"/>
              <a:t>B. The Zambezi</a:t>
            </a:r>
            <a:endParaRPr/>
          </a:p>
          <a:p>
            <a:pPr indent="0" lvl="0" marL="0" rtl="0" algn="l">
              <a:spcBef>
                <a:spcPts val="0"/>
              </a:spcBef>
              <a:spcAft>
                <a:spcPts val="0"/>
              </a:spcAft>
              <a:buNone/>
            </a:pPr>
            <a:r>
              <a:rPr lang="en-US"/>
              <a:t>C. The Amazon</a:t>
            </a:r>
            <a:endParaRPr/>
          </a:p>
          <a:p>
            <a:pPr indent="0" lvl="0" marL="0" rtl="0" algn="l">
              <a:spcBef>
                <a:spcPts val="0"/>
              </a:spcBef>
              <a:spcAft>
                <a:spcPts val="0"/>
              </a:spcAft>
              <a:buNone/>
            </a:pPr>
            <a:r>
              <a:rPr lang="en-US"/>
              <a:t>D. The Tay</a:t>
            </a:r>
            <a:endParaRPr/>
          </a:p>
        </p:txBody>
      </p:sp>
      <p:sp>
        <p:nvSpPr>
          <p:cNvPr id="229" name="Google Shape;229;p1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30" name="Google Shape;230;p1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37" name="Google Shape;237;p1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38" name="Google Shape;238;p1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 The Nile. More specifically, it is the White Nile, a tributary of the Nile, which runs through South Sudan. </a:t>
            </a:r>
            <a:endParaRPr/>
          </a:p>
        </p:txBody>
      </p:sp>
      <p:sp>
        <p:nvSpPr>
          <p:cNvPr id="240" name="Google Shape;240;p1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41" name="Google Shape;241;p1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48" name="Google Shape;248;p1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49" name="Google Shape;249;p1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South Sudan has a huge ...</a:t>
            </a:r>
            <a:endParaRPr/>
          </a:p>
          <a:p>
            <a:pPr indent="0" lvl="0" marL="0" rtl="0" algn="l">
              <a:spcBef>
                <a:spcPts val="0"/>
              </a:spcBef>
              <a:spcAft>
                <a:spcPts val="0"/>
              </a:spcAft>
              <a:buNone/>
            </a:pPr>
            <a:r>
              <a:rPr lang="en-US"/>
              <a:t>A. Mountain Range</a:t>
            </a:r>
            <a:endParaRPr/>
          </a:p>
          <a:p>
            <a:pPr indent="0" lvl="0" marL="0" rtl="0" algn="l">
              <a:spcBef>
                <a:spcPts val="0"/>
              </a:spcBef>
              <a:spcAft>
                <a:spcPts val="0"/>
              </a:spcAft>
              <a:buNone/>
            </a:pPr>
            <a:r>
              <a:rPr lang="en-US"/>
              <a:t>B. Desert</a:t>
            </a:r>
            <a:endParaRPr/>
          </a:p>
          <a:p>
            <a:pPr indent="0" lvl="0" marL="0" rtl="0" algn="l">
              <a:spcBef>
                <a:spcPts val="0"/>
              </a:spcBef>
              <a:spcAft>
                <a:spcPts val="0"/>
              </a:spcAft>
              <a:buNone/>
            </a:pPr>
            <a:r>
              <a:rPr lang="en-US"/>
              <a:t>C. Inland Sea</a:t>
            </a:r>
            <a:endParaRPr/>
          </a:p>
          <a:p>
            <a:pPr indent="0" lvl="0" marL="0" rtl="0" algn="l">
              <a:spcBef>
                <a:spcPts val="0"/>
              </a:spcBef>
              <a:spcAft>
                <a:spcPts val="0"/>
              </a:spcAft>
              <a:buNone/>
            </a:pPr>
            <a:r>
              <a:rPr lang="en-US"/>
              <a:t>D. Swamp</a:t>
            </a:r>
            <a:endParaRPr/>
          </a:p>
        </p:txBody>
      </p:sp>
      <p:sp>
        <p:nvSpPr>
          <p:cNvPr id="251" name="Google Shape;251;p1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52" name="Google Shape;252;p1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62" name="Google Shape;262;p1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63" name="Google Shape;263;p1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 - swamp! This was a bit of a trick question, because even though South Sudan experiences droughts, it isn’t in the desert, but it does have a very large swampland called the Sudd. </a:t>
            </a:r>
            <a:endParaRPr/>
          </a:p>
        </p:txBody>
      </p:sp>
      <p:sp>
        <p:nvSpPr>
          <p:cNvPr id="265" name="Google Shape;265;p1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66" name="Google Shape;266;p1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73" name="Google Shape;273;p1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74" name="Google Shape;274;p1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percentage of girls in South Sudan finish Primary School?</a:t>
            </a:r>
            <a:endParaRPr/>
          </a:p>
          <a:p>
            <a:pPr indent="0" lvl="0" marL="0" rtl="0" algn="l">
              <a:spcBef>
                <a:spcPts val="0"/>
              </a:spcBef>
              <a:spcAft>
                <a:spcPts val="0"/>
              </a:spcAft>
              <a:buNone/>
            </a:pPr>
            <a:r>
              <a:rPr lang="en-US"/>
              <a:t>A. 18%</a:t>
            </a:r>
            <a:endParaRPr/>
          </a:p>
          <a:p>
            <a:pPr indent="0" lvl="0" marL="0" rtl="0" algn="l">
              <a:spcBef>
                <a:spcPts val="0"/>
              </a:spcBef>
              <a:spcAft>
                <a:spcPts val="0"/>
              </a:spcAft>
              <a:buNone/>
            </a:pPr>
            <a:r>
              <a:rPr lang="en-US"/>
              <a:t>B. 50%</a:t>
            </a:r>
            <a:endParaRPr/>
          </a:p>
          <a:p>
            <a:pPr indent="0" lvl="0" marL="0" rtl="0" algn="l">
              <a:spcBef>
                <a:spcPts val="0"/>
              </a:spcBef>
              <a:spcAft>
                <a:spcPts val="0"/>
              </a:spcAft>
              <a:buNone/>
            </a:pPr>
            <a:r>
              <a:rPr lang="en-US"/>
              <a:t>C. 76%</a:t>
            </a:r>
            <a:endParaRPr/>
          </a:p>
          <a:p>
            <a:pPr indent="0" lvl="0" marL="0" rtl="0" algn="l">
              <a:spcBef>
                <a:spcPts val="0"/>
              </a:spcBef>
              <a:spcAft>
                <a:spcPts val="0"/>
              </a:spcAft>
              <a:buNone/>
            </a:pPr>
            <a:r>
              <a:rPr lang="en-US"/>
              <a:t>D. 90%</a:t>
            </a:r>
            <a:endParaRPr/>
          </a:p>
        </p:txBody>
      </p:sp>
      <p:sp>
        <p:nvSpPr>
          <p:cNvPr id="276" name="Google Shape;276;p1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77" name="Google Shape;277;p1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84" name="Google Shape;284;p1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85" name="Google Shape;285;p1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1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 only 18% of girls finish Primary School in South Sudan. This is due to many reasons, as a lot of them need to work at home, and their parents don’t have money to send them to school, or it is not safe for them to go to school because of the war that is going on there. </a:t>
            </a:r>
            <a:endParaRPr/>
          </a:p>
        </p:txBody>
      </p:sp>
      <p:sp>
        <p:nvSpPr>
          <p:cNvPr id="287" name="Google Shape;287;p1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88" name="Google Shape;288;p1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91" name="Google Shape;91;p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92" name="Google Shape;92;p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See notes for materials on Jesus and the Samaritan woman - John 4</a:t>
            </a:r>
            <a:endParaRPr/>
          </a:p>
        </p:txBody>
      </p:sp>
      <p:sp>
        <p:nvSpPr>
          <p:cNvPr id="94" name="Google Shape;94;p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95" name="Google Shape;95;p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95" name="Google Shape;295;p2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96" name="Google Shape;296;p2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Which flag belongs to South Sudan?</a:t>
            </a:r>
            <a:endParaRPr/>
          </a:p>
        </p:txBody>
      </p:sp>
      <p:sp>
        <p:nvSpPr>
          <p:cNvPr id="298" name="Google Shape;298;p2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99" name="Google Shape;299;p2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13" name="Google Shape;313;p2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314" name="Google Shape;314;p2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See if you can name the other countries' flags! (South Africa, Scotland, Rwanda)</a:t>
            </a:r>
            <a:endParaRPr/>
          </a:p>
        </p:txBody>
      </p:sp>
      <p:sp>
        <p:nvSpPr>
          <p:cNvPr id="316" name="Google Shape;316;p2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17" name="Google Shape;317;p2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24" name="Google Shape;324;p2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325" name="Google Shape;325;p2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Shokran means thank you in Juba Arabic - one of the main languages spoken in South Sudan.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 still have time, check out our Take The Challenge page. It’s full of fun activities! Discuss what people can do to help people like Stella live a better life. </a:t>
            </a:r>
            <a:endParaRPr/>
          </a:p>
        </p:txBody>
      </p:sp>
      <p:sp>
        <p:nvSpPr>
          <p:cNvPr id="327" name="Google Shape;327;p2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28" name="Google Shape;328;p2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04" name="Google Shape;104;p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05" name="Google Shape;105;p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Bible verse - John 4v14 "Whoever drinks the water I give them will never thirst. Indeed, the water I give them will become in them a spring of water welling up to eternal life.”</a:t>
            </a:r>
            <a:endParaRPr/>
          </a:p>
        </p:txBody>
      </p:sp>
      <p:sp>
        <p:nvSpPr>
          <p:cNvPr id="107" name="Google Shape;107;p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08" name="Google Shape;108;p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16" name="Google Shape;116;p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17" name="Google Shape;117;p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were learning today about places that experience drought and Comfort International is a charity that works in very poor countries across Africa like South Sudan that experience drought every day. Stella is in Primary 7, and had a very difficult childhood, including becoming an orphan when she was just a young child and being badly treated by people who were supposed to look after her. Comfort International have a project in South Sudan which helps children like Stella, and she came onto the project where she received food, water, medical support, education, and very importantly, love and compassion to help heal the wounds of the past. She gave some visitors a challenge, by putting a pen in a plastic bottle and asked them to get it out without touching the bottle. When nobody could do it, she eventually filled the bottle up with water and the pen floated to the top. She said she was like that pen in the past, stuck with no way of getting out, in a bad place and very low. Then, when Comfort International helped her and she met Jesus, it was like the water lifted her up out of that bad place so now she can be happy. That is what Jesus did for Stella and what he can do for you. </a:t>
            </a:r>
            <a:endParaRPr/>
          </a:p>
        </p:txBody>
      </p:sp>
      <p:sp>
        <p:nvSpPr>
          <p:cNvPr id="119" name="Google Shape;119;p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20" name="Google Shape;120;p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28" name="Google Shape;128;p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29" name="Google Shape;129;p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Quiz - here are some questions about South Sudan, about water and about the work Comfort International does. How much do you know?</a:t>
            </a:r>
            <a:endParaRPr/>
          </a:p>
        </p:txBody>
      </p:sp>
      <p:sp>
        <p:nvSpPr>
          <p:cNvPr id="131" name="Google Shape;131;p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32" name="Google Shape;132;p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38" name="Google Shape;138;p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39" name="Google Shape;139;p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How much water is it recommended to drink in one day?</a:t>
            </a:r>
            <a:endParaRPr/>
          </a:p>
          <a:p>
            <a:pPr indent="0" lvl="0" marL="0" rtl="0" algn="l">
              <a:spcBef>
                <a:spcPts val="0"/>
              </a:spcBef>
              <a:spcAft>
                <a:spcPts val="0"/>
              </a:spcAft>
              <a:buNone/>
            </a:pPr>
            <a:r>
              <a:rPr lang="en-US"/>
              <a:t>A. 1 cup</a:t>
            </a:r>
            <a:endParaRPr/>
          </a:p>
          <a:p>
            <a:pPr indent="0" lvl="0" marL="0" rtl="0" algn="l">
              <a:spcBef>
                <a:spcPts val="0"/>
              </a:spcBef>
              <a:spcAft>
                <a:spcPts val="0"/>
              </a:spcAft>
              <a:buNone/>
            </a:pPr>
            <a:r>
              <a:rPr lang="en-US"/>
              <a:t>B. 5 cups</a:t>
            </a:r>
            <a:endParaRPr/>
          </a:p>
          <a:p>
            <a:pPr indent="0" lvl="0" marL="0" rtl="0" algn="l">
              <a:spcBef>
                <a:spcPts val="0"/>
              </a:spcBef>
              <a:spcAft>
                <a:spcPts val="0"/>
              </a:spcAft>
              <a:buNone/>
            </a:pPr>
            <a:r>
              <a:rPr lang="en-US"/>
              <a:t>C. 9 cups</a:t>
            </a:r>
            <a:endParaRPr/>
          </a:p>
          <a:p>
            <a:pPr indent="0" lvl="0" marL="0" rtl="0" algn="l">
              <a:spcBef>
                <a:spcPts val="0"/>
              </a:spcBef>
              <a:spcAft>
                <a:spcPts val="0"/>
              </a:spcAft>
              <a:buNone/>
            </a:pPr>
            <a:r>
              <a:rPr lang="en-US"/>
              <a:t>D. 25 cups</a:t>
            </a:r>
            <a:endParaRPr/>
          </a:p>
        </p:txBody>
      </p:sp>
      <p:sp>
        <p:nvSpPr>
          <p:cNvPr id="141" name="Google Shape;141;p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42" name="Google Shape;142;p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49" name="Google Shape;149;p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50" name="Google Shape;150;p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answer is C. It is recommended to drink 2 litres of water a day which is equivalent to about 8 or 9 cups of water! </a:t>
            </a:r>
            <a:endParaRPr/>
          </a:p>
        </p:txBody>
      </p:sp>
      <p:sp>
        <p:nvSpPr>
          <p:cNvPr id="152" name="Google Shape;152;p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53" name="Google Shape;153;p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60" name="Google Shape;160;p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61" name="Google Shape;161;p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South Sudan is the</a:t>
            </a:r>
            <a:endParaRPr/>
          </a:p>
          <a:p>
            <a:pPr indent="0" lvl="0" marL="0" rtl="0" algn="l">
              <a:spcBef>
                <a:spcPts val="0"/>
              </a:spcBef>
              <a:spcAft>
                <a:spcPts val="0"/>
              </a:spcAft>
              <a:buNone/>
            </a:pPr>
            <a:r>
              <a:rPr lang="en-US"/>
              <a:t>A. newest</a:t>
            </a:r>
            <a:endParaRPr/>
          </a:p>
          <a:p>
            <a:pPr indent="0" lvl="0" marL="0" rtl="0" algn="l">
              <a:spcBef>
                <a:spcPts val="0"/>
              </a:spcBef>
              <a:spcAft>
                <a:spcPts val="0"/>
              </a:spcAft>
              <a:buNone/>
            </a:pPr>
            <a:r>
              <a:rPr lang="en-US"/>
              <a:t>B. oldest</a:t>
            </a:r>
            <a:endParaRPr/>
          </a:p>
          <a:p>
            <a:pPr indent="0" lvl="0" marL="0" rtl="0" algn="l">
              <a:spcBef>
                <a:spcPts val="0"/>
              </a:spcBef>
              <a:spcAft>
                <a:spcPts val="0"/>
              </a:spcAft>
              <a:buNone/>
            </a:pPr>
            <a:r>
              <a:rPr lang="en-US"/>
              <a:t>C. highest</a:t>
            </a:r>
            <a:endParaRPr/>
          </a:p>
          <a:p>
            <a:pPr indent="0" lvl="0" marL="0" rtl="0" algn="l">
              <a:spcBef>
                <a:spcPts val="0"/>
              </a:spcBef>
              <a:spcAft>
                <a:spcPts val="0"/>
              </a:spcAft>
              <a:buNone/>
            </a:pPr>
            <a:r>
              <a:rPr lang="en-US"/>
              <a:t>D. lowest country in the world</a:t>
            </a:r>
            <a:endParaRPr/>
          </a:p>
        </p:txBody>
      </p:sp>
      <p:sp>
        <p:nvSpPr>
          <p:cNvPr id="163" name="Google Shape;163;p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64" name="Google Shape;164;p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71" name="Google Shape;171;p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72" name="Google Shape;172;p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answer is A - South Sudan is the newest country in the world! It became independent in 2011, making it the youngest country in the world.</a:t>
            </a:r>
            <a:endParaRPr/>
          </a:p>
        </p:txBody>
      </p:sp>
      <p:sp>
        <p:nvSpPr>
          <p:cNvPr id="174" name="Google Shape;174;p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75" name="Google Shape;175;p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2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2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2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2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2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2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3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2"/>
          <p:cNvSpPr/>
          <p:nvPr>
            <p:ph idx="2" type="pic"/>
          </p:nvPr>
        </p:nvSpPr>
        <p:spPr>
          <a:xfrm>
            <a:off x="1792288" y="612775"/>
            <a:ext cx="5486400" cy="4114800"/>
          </a:xfrm>
          <a:prstGeom prst="rect">
            <a:avLst/>
          </a:prstGeom>
          <a:noFill/>
          <a:ln>
            <a:noFill/>
          </a:ln>
        </p:spPr>
      </p:sp>
      <p:sp>
        <p:nvSpPr>
          <p:cNvPr id="68" name="Google Shape;68;p3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5.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5.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4.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jpg"/><Relationship Id="rId4" Type="http://schemas.openxmlformats.org/officeDocument/2006/relationships/image" Target="../media/image11.jpg"/><Relationship Id="rId5" Type="http://schemas.openxmlformats.org/officeDocument/2006/relationships/image" Target="../media/image10.jpg"/><Relationship Id="rId6" Type="http://schemas.openxmlformats.org/officeDocument/2006/relationships/image" Target="../media/image33.jpg"/><Relationship Id="rId7"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3.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jpg"/><Relationship Id="rId4" Type="http://schemas.openxmlformats.org/officeDocument/2006/relationships/image" Target="../media/image3.jpg"/><Relationship Id="rId5" Type="http://schemas.openxmlformats.org/officeDocument/2006/relationships/image" Target="../media/image5.jp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jpg"/><Relationship Id="rId4" Type="http://schemas.openxmlformats.org/officeDocument/2006/relationships/image" Target="../media/image14.jpg"/><Relationship Id="rId5" Type="http://schemas.openxmlformats.org/officeDocument/2006/relationships/image" Target="../media/image20.jpg"/><Relationship Id="rId6" Type="http://schemas.openxmlformats.org/officeDocument/2006/relationships/image" Target="../media/image18.jpg"/><Relationship Id="rId7"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2.jp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1.png"/><Relationship Id="rId5"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3000"/>
            </a:blip>
            <a:stretch>
              <a:fillRect b="-35158" l="-35158" r="0" t="0"/>
            </a:stretch>
          </a:blipFill>
          <a:ln>
            <a:noFill/>
          </a:ln>
        </p:spPr>
      </p:sp>
      <p:sp>
        <p:nvSpPr>
          <p:cNvPr id="189" name="Google Shape;189;p10"/>
          <p:cNvSpPr/>
          <p:nvPr/>
        </p:nvSpPr>
        <p:spPr>
          <a:xfrm>
            <a:off x="0"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4">
              <a:alphaModFix/>
            </a:blip>
            <a:stretch>
              <a:fillRect b="0" l="0" r="0" t="0"/>
            </a:stretch>
          </a:blipFill>
          <a:ln>
            <a:noFill/>
          </a:ln>
        </p:spPr>
      </p:sp>
      <p:sp>
        <p:nvSpPr>
          <p:cNvPr id="190" name="Google Shape;190;p10"/>
          <p:cNvSpPr txBox="1"/>
          <p:nvPr/>
        </p:nvSpPr>
        <p:spPr>
          <a:xfrm>
            <a:off x="3078877" y="-56337"/>
            <a:ext cx="14730570" cy="9314637"/>
          </a:xfrm>
          <a:prstGeom prst="rect">
            <a:avLst/>
          </a:prstGeom>
          <a:noFill/>
          <a:ln>
            <a:noFill/>
          </a:ln>
        </p:spPr>
        <p:txBody>
          <a:bodyPr anchorCtr="0" anchor="t" bIns="0" lIns="0" spcFirstLastPara="1" rIns="0" wrap="square" tIns="0">
            <a:spAutoFit/>
          </a:bodyPr>
          <a:lstStyle/>
          <a:p>
            <a:pPr indent="0" lvl="0" marL="0" marR="0" rtl="0" algn="r">
              <a:lnSpc>
                <a:spcPct val="45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How many languages (and dialects) are spoken in South Sudan?</a:t>
            </a:r>
            <a:endParaRPr/>
          </a:p>
          <a:p>
            <a:pPr indent="0" lvl="0" marL="0" marR="0" rtl="0" algn="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A. 250</a:t>
            </a:r>
            <a:endParaRPr/>
          </a:p>
          <a:p>
            <a:pPr indent="0" lvl="0" marL="0" marR="0" rtl="0" algn="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B. 60</a:t>
            </a:r>
            <a:endParaRPr/>
          </a:p>
          <a:p>
            <a:pPr indent="0" lvl="0" marL="0" marR="0" rtl="0" algn="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C. 10</a:t>
            </a:r>
            <a:endParaRPr/>
          </a:p>
          <a:p>
            <a:pPr indent="0" lvl="0" marL="0" marR="0" rtl="0" algn="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D. 3</a:t>
            </a:r>
            <a:endParaRPr/>
          </a:p>
          <a:p>
            <a:pPr indent="0" lvl="0" marL="0" marR="0" rtl="0" algn="r">
              <a:lnSpc>
                <a:spcPct val="140000"/>
              </a:lnSpc>
              <a:spcBef>
                <a:spcPts val="0"/>
              </a:spcBef>
              <a:spcAft>
                <a:spcPts val="0"/>
              </a:spcAft>
              <a:buNone/>
            </a:pPr>
            <a:r>
              <a:t/>
            </a:r>
            <a:endParaRPr b="0" i="0" sz="5900" u="none" cap="none" strike="noStrike">
              <a:solidFill>
                <a:srgbClr val="FFFFFF"/>
              </a:solidFill>
              <a:latin typeface="Arial"/>
              <a:ea typeface="Arial"/>
              <a:cs typeface="Arial"/>
              <a:sym typeface="Arial"/>
            </a:endParaRPr>
          </a:p>
          <a:p>
            <a:pPr indent="0" lvl="0" marL="0" marR="0" rtl="0" algn="r">
              <a:lnSpc>
                <a:spcPct val="128457"/>
              </a:lnSpc>
              <a:spcBef>
                <a:spcPts val="0"/>
              </a:spcBef>
              <a:spcAft>
                <a:spcPts val="0"/>
              </a:spcAft>
              <a:buNone/>
            </a:pPr>
            <a:r>
              <a:t/>
            </a:r>
            <a:endParaRPr b="0" i="0" sz="5900" u="none" cap="none" strike="noStrik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3000"/>
            </a:blip>
            <a:stretch>
              <a:fillRect b="-35158" l="-35158" r="0" t="0"/>
            </a:stretch>
          </a:blipFill>
          <a:ln>
            <a:noFill/>
          </a:ln>
        </p:spPr>
      </p:sp>
      <p:sp>
        <p:nvSpPr>
          <p:cNvPr id="200" name="Google Shape;200;p11"/>
          <p:cNvSpPr/>
          <p:nvPr/>
        </p:nvSpPr>
        <p:spPr>
          <a:xfrm>
            <a:off x="0"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4">
              <a:alphaModFix/>
            </a:blip>
            <a:stretch>
              <a:fillRect b="0" l="0" r="0" t="0"/>
            </a:stretch>
          </a:blipFill>
          <a:ln>
            <a:noFill/>
          </a:ln>
        </p:spPr>
      </p:sp>
      <p:sp>
        <p:nvSpPr>
          <p:cNvPr id="201" name="Google Shape;201;p11"/>
          <p:cNvSpPr txBox="1"/>
          <p:nvPr/>
        </p:nvSpPr>
        <p:spPr>
          <a:xfrm>
            <a:off x="1521327" y="-114300"/>
            <a:ext cx="14730570" cy="5847537"/>
          </a:xfrm>
          <a:prstGeom prst="rect">
            <a:avLst/>
          </a:prstGeom>
          <a:noFill/>
          <a:ln>
            <a:noFill/>
          </a:ln>
        </p:spPr>
        <p:txBody>
          <a:bodyPr anchorCtr="0" anchor="t" bIns="0" lIns="0" spcFirstLastPara="1" rIns="0" wrap="square" tIns="0">
            <a:spAutoFit/>
          </a:bodyPr>
          <a:lstStyle/>
          <a:p>
            <a:pPr indent="0" lvl="0" marL="0" marR="0" rtl="0" algn="r">
              <a:lnSpc>
                <a:spcPct val="45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0004"/>
              </a:lnSpc>
              <a:spcBef>
                <a:spcPts val="0"/>
              </a:spcBef>
              <a:spcAft>
                <a:spcPts val="0"/>
              </a:spcAft>
              <a:buNone/>
            </a:pPr>
            <a:r>
              <a:rPr b="0" i="0" lang="en-US" sz="9999" u="none" cap="none" strike="noStrike">
                <a:solidFill>
                  <a:srgbClr val="FFFFFF"/>
                </a:solidFill>
                <a:latin typeface="Arial"/>
                <a:ea typeface="Arial"/>
                <a:cs typeface="Arial"/>
                <a:sym typeface="Arial"/>
              </a:rPr>
              <a:t>B. 60</a:t>
            </a:r>
            <a:endParaRPr/>
          </a:p>
          <a:p>
            <a:pPr indent="0" lvl="0" marL="0" marR="0" rtl="0" algn="r">
              <a:lnSpc>
                <a:spcPct val="82608"/>
              </a:lnSpc>
              <a:spcBef>
                <a:spcPts val="0"/>
              </a:spcBef>
              <a:spcAft>
                <a:spcPts val="0"/>
              </a:spcAft>
              <a:buNone/>
            </a:pPr>
            <a:r>
              <a:t/>
            </a:r>
            <a:endParaRPr b="0" i="0" sz="9999" u="none" cap="none" strike="noStrike">
              <a:solidFill>
                <a:srgbClr val="FFFFFF"/>
              </a:solidFill>
              <a:latin typeface="Arial"/>
              <a:ea typeface="Arial"/>
              <a:cs typeface="Arial"/>
              <a:sym typeface="Arial"/>
            </a:endParaRPr>
          </a:p>
          <a:p>
            <a:pPr indent="0" lvl="0" marL="0" marR="0" rtl="0" algn="r">
              <a:lnSpc>
                <a:spcPct val="82608"/>
              </a:lnSpc>
              <a:spcBef>
                <a:spcPts val="0"/>
              </a:spcBef>
              <a:spcAft>
                <a:spcPts val="0"/>
              </a:spcAft>
              <a:buNone/>
            </a:pPr>
            <a:r>
              <a:t/>
            </a:r>
            <a:endParaRPr b="0" i="0" sz="9999" u="none" cap="none" strike="noStrike">
              <a:solidFill>
                <a:srgbClr val="FFFFFF"/>
              </a:solidFill>
              <a:latin typeface="Arial"/>
              <a:ea typeface="Arial"/>
              <a:cs typeface="Arial"/>
              <a:sym typeface="Arial"/>
            </a:endParaRPr>
          </a:p>
          <a:p>
            <a:pPr indent="0" lvl="0" marL="0" marR="0" rtl="0" algn="r">
              <a:lnSpc>
                <a:spcPct val="75797"/>
              </a:lnSpc>
              <a:spcBef>
                <a:spcPts val="0"/>
              </a:spcBef>
              <a:spcAft>
                <a:spcPts val="0"/>
              </a:spcAft>
              <a:buNone/>
            </a:pPr>
            <a:r>
              <a:t/>
            </a:r>
            <a:endParaRPr b="0" i="0" sz="9999" u="none" cap="none" strike="noStrike">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sp>
      <p:sp>
        <p:nvSpPr>
          <p:cNvPr id="211" name="Google Shape;211;p12"/>
          <p:cNvSpPr/>
          <p:nvPr/>
        </p:nvSpPr>
        <p:spPr>
          <a:xfrm>
            <a:off x="14773136"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4">
              <a:alphaModFix/>
            </a:blip>
            <a:stretch>
              <a:fillRect b="0" l="0" r="0" t="0"/>
            </a:stretch>
          </a:blipFill>
          <a:ln>
            <a:noFill/>
          </a:ln>
        </p:spPr>
      </p:sp>
      <p:sp>
        <p:nvSpPr>
          <p:cNvPr id="212" name="Google Shape;212;p12"/>
          <p:cNvSpPr txBox="1"/>
          <p:nvPr/>
        </p:nvSpPr>
        <p:spPr>
          <a:xfrm>
            <a:off x="1256218" y="914400"/>
            <a:ext cx="14477465" cy="931463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900" u="none" cap="none" strike="noStrike">
                <a:solidFill>
                  <a:srgbClr val="000000"/>
                </a:solidFill>
                <a:latin typeface="Arial"/>
                <a:ea typeface="Arial"/>
                <a:cs typeface="Arial"/>
                <a:sym typeface="Arial"/>
              </a:rPr>
              <a:t>Where is the capital of South Sudan (this is also the location of Comfort International’s projects)?</a:t>
            </a:r>
            <a:endParaRPr/>
          </a:p>
          <a:p>
            <a:pPr indent="0" lvl="0" marL="0" marR="0" rtl="0" algn="ct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A. Kinshasa</a:t>
            </a:r>
            <a:endParaRPr/>
          </a:p>
          <a:p>
            <a:pPr indent="0" lvl="0" marL="0" marR="0" rtl="0" algn="ct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B. Juba</a:t>
            </a:r>
            <a:endParaRPr/>
          </a:p>
          <a:p>
            <a:pPr indent="0" lvl="0" marL="0" marR="0" rtl="0" algn="ct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C. Bujumbura</a:t>
            </a:r>
            <a:endParaRPr/>
          </a:p>
          <a:p>
            <a:pPr indent="0" lvl="0" marL="0" marR="0" rtl="0" algn="ct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D. Kigal</a:t>
            </a:r>
            <a:r>
              <a:rPr b="0" i="0" lang="en-US" sz="5900" u="none" cap="none" strike="noStrike">
                <a:solidFill>
                  <a:srgbClr val="000000"/>
                </a:solidFill>
                <a:latin typeface="Arial"/>
                <a:ea typeface="Arial"/>
                <a:cs typeface="Arial"/>
                <a:sym typeface="Arial"/>
              </a:rPr>
              <a:t>i</a:t>
            </a:r>
            <a:endParaRPr/>
          </a:p>
          <a:p>
            <a:pPr indent="0" lvl="0" marL="0" marR="0" rtl="0" algn="ctr">
              <a:lnSpc>
                <a:spcPct val="140000"/>
              </a:lnSpc>
              <a:spcBef>
                <a:spcPts val="0"/>
              </a:spcBef>
              <a:spcAft>
                <a:spcPts val="0"/>
              </a:spcAft>
              <a:buNone/>
            </a:pPr>
            <a:r>
              <a:t/>
            </a:r>
            <a:endParaRPr b="0" i="0" sz="5900" u="none" cap="none" strike="noStrike">
              <a:solidFill>
                <a:srgbClr val="000000"/>
              </a:solidFill>
              <a:latin typeface="Arial"/>
              <a:ea typeface="Arial"/>
              <a:cs typeface="Arial"/>
              <a:sym typeface="Arial"/>
            </a:endParaRPr>
          </a:p>
          <a:p>
            <a:pPr indent="0" lvl="0" marL="0" marR="0" rtl="0" algn="l">
              <a:lnSpc>
                <a:spcPct val="128457"/>
              </a:lnSpc>
              <a:spcBef>
                <a:spcPts val="0"/>
              </a:spcBef>
              <a:spcAft>
                <a:spcPts val="0"/>
              </a:spcAft>
              <a:buNone/>
            </a:pPr>
            <a:r>
              <a:t/>
            </a:r>
            <a:endParaRPr b="0" i="0" sz="59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sp>
      <p:sp>
        <p:nvSpPr>
          <p:cNvPr id="222" name="Google Shape;222;p13"/>
          <p:cNvSpPr/>
          <p:nvPr/>
        </p:nvSpPr>
        <p:spPr>
          <a:xfrm>
            <a:off x="14773136"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4">
              <a:alphaModFix/>
            </a:blip>
            <a:stretch>
              <a:fillRect b="0" l="0" r="0" t="0"/>
            </a:stretch>
          </a:blipFill>
          <a:ln>
            <a:noFill/>
          </a:ln>
        </p:spPr>
      </p:sp>
      <p:sp>
        <p:nvSpPr>
          <p:cNvPr id="223" name="Google Shape;223;p13"/>
          <p:cNvSpPr txBox="1"/>
          <p:nvPr/>
        </p:nvSpPr>
        <p:spPr>
          <a:xfrm>
            <a:off x="1256218" y="866775"/>
            <a:ext cx="14477465" cy="2947499"/>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699" u="none" cap="none" strike="noStrike">
                <a:solidFill>
                  <a:srgbClr val="000000"/>
                </a:solidFill>
                <a:latin typeface="Arial"/>
                <a:ea typeface="Arial"/>
                <a:cs typeface="Arial"/>
                <a:sym typeface="Arial"/>
              </a:rPr>
              <a:t>B - Juba! </a:t>
            </a:r>
            <a:endParaRPr/>
          </a:p>
          <a:p>
            <a:pPr indent="0" lvl="0" marL="0" marR="0" rtl="0" algn="l">
              <a:lnSpc>
                <a:spcPct val="132187"/>
              </a:lnSpc>
              <a:spcBef>
                <a:spcPts val="0"/>
              </a:spcBef>
              <a:spcAft>
                <a:spcPts val="0"/>
              </a:spcAft>
              <a:buNone/>
            </a:pPr>
            <a:r>
              <a:t/>
            </a:r>
            <a:endParaRPr b="0" i="0" sz="8699"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035" l="0" r="0" t="-8036"/>
            </a:stretch>
          </a:blipFill>
          <a:ln>
            <a:noFill/>
          </a:ln>
        </p:spPr>
      </p:sp>
      <p:sp>
        <p:nvSpPr>
          <p:cNvPr id="233" name="Google Shape;233;p14"/>
          <p:cNvSpPr/>
          <p:nvPr/>
        </p:nvSpPr>
        <p:spPr>
          <a:xfrm>
            <a:off x="14773136"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4">
              <a:alphaModFix/>
            </a:blip>
            <a:stretch>
              <a:fillRect b="0" l="0" r="0" t="0"/>
            </a:stretch>
          </a:blipFill>
          <a:ln>
            <a:noFill/>
          </a:ln>
        </p:spPr>
      </p:sp>
      <p:sp>
        <p:nvSpPr>
          <p:cNvPr id="234" name="Google Shape;234;p14"/>
          <p:cNvSpPr txBox="1"/>
          <p:nvPr/>
        </p:nvSpPr>
        <p:spPr>
          <a:xfrm>
            <a:off x="1905268" y="2000657"/>
            <a:ext cx="14477465" cy="617138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Which river runs through the middle of Juba?</a:t>
            </a:r>
            <a:endParaRPr/>
          </a:p>
          <a:p>
            <a:pPr indent="0" lvl="0" marL="0" marR="0" rtl="0" algn="ct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A. The Nile</a:t>
            </a:r>
            <a:endParaRPr/>
          </a:p>
          <a:p>
            <a:pPr indent="0" lvl="0" marL="0" marR="0" rtl="0" algn="ct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B. The Zambezi</a:t>
            </a:r>
            <a:endParaRPr/>
          </a:p>
          <a:p>
            <a:pPr indent="0" lvl="0" marL="0" marR="0" rtl="0" algn="ct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C. The Amazon</a:t>
            </a:r>
            <a:endParaRPr/>
          </a:p>
          <a:p>
            <a:pPr indent="0" lvl="0" marL="0" marR="0" rtl="0" algn="ctr">
              <a:lnSpc>
                <a:spcPct val="139988"/>
              </a:lnSpc>
              <a:spcBef>
                <a:spcPts val="0"/>
              </a:spcBef>
              <a:spcAft>
                <a:spcPts val="0"/>
              </a:spcAft>
              <a:buNone/>
            </a:pPr>
            <a:r>
              <a:rPr b="0" i="0" lang="en-US" sz="5414" u="none" cap="none" strike="noStrike">
                <a:solidFill>
                  <a:srgbClr val="FFFFFF"/>
                </a:solidFill>
                <a:latin typeface="Arial"/>
                <a:ea typeface="Arial"/>
                <a:cs typeface="Arial"/>
                <a:sym typeface="Arial"/>
              </a:rPr>
              <a:t>D. The Tay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035" l="0" r="0" t="-8036"/>
            </a:stretch>
          </a:blipFill>
          <a:ln>
            <a:noFill/>
          </a:ln>
        </p:spPr>
      </p:sp>
      <p:sp>
        <p:nvSpPr>
          <p:cNvPr id="244" name="Google Shape;244;p15"/>
          <p:cNvSpPr/>
          <p:nvPr/>
        </p:nvSpPr>
        <p:spPr>
          <a:xfrm>
            <a:off x="14773136"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4">
              <a:alphaModFix/>
            </a:blip>
            <a:stretch>
              <a:fillRect b="0" l="0" r="0" t="0"/>
            </a:stretch>
          </a:blipFill>
          <a:ln>
            <a:noFill/>
          </a:ln>
        </p:spPr>
      </p:sp>
      <p:sp>
        <p:nvSpPr>
          <p:cNvPr id="245" name="Google Shape;245;p15"/>
          <p:cNvSpPr txBox="1"/>
          <p:nvPr/>
        </p:nvSpPr>
        <p:spPr>
          <a:xfrm>
            <a:off x="1905268" y="2565538"/>
            <a:ext cx="14477465"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FFFFFF"/>
                </a:solidFill>
                <a:latin typeface="Arial"/>
                <a:ea typeface="Arial"/>
                <a:cs typeface="Arial"/>
                <a:sym typeface="Arial"/>
              </a:rPr>
              <a:t>A. The Nile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6"/>
          <p:cNvSpPr/>
          <p:nvPr/>
        </p:nvSpPr>
        <p:spPr>
          <a:xfrm>
            <a:off x="0" y="0"/>
            <a:ext cx="9875665" cy="5555062"/>
          </a:xfrm>
          <a:custGeom>
            <a:rect b="b" l="l" r="r" t="t"/>
            <a:pathLst>
              <a:path extrusionOk="0" h="5555062" w="9875665">
                <a:moveTo>
                  <a:pt x="0" y="0"/>
                </a:moveTo>
                <a:lnTo>
                  <a:pt x="9875665" y="0"/>
                </a:lnTo>
                <a:lnTo>
                  <a:pt x="9875665" y="5555062"/>
                </a:lnTo>
                <a:lnTo>
                  <a:pt x="0" y="5555062"/>
                </a:lnTo>
                <a:lnTo>
                  <a:pt x="0" y="0"/>
                </a:lnTo>
                <a:close/>
              </a:path>
            </a:pathLst>
          </a:custGeom>
          <a:blipFill rotWithShape="1">
            <a:blip r:embed="rId3">
              <a:alphaModFix/>
            </a:blip>
            <a:stretch>
              <a:fillRect b="-9275" l="0" r="0" t="-9276"/>
            </a:stretch>
          </a:blipFill>
          <a:ln>
            <a:noFill/>
          </a:ln>
        </p:spPr>
      </p:sp>
      <p:sp>
        <p:nvSpPr>
          <p:cNvPr id="255" name="Google Shape;255;p16"/>
          <p:cNvSpPr/>
          <p:nvPr/>
        </p:nvSpPr>
        <p:spPr>
          <a:xfrm>
            <a:off x="0" y="5143500"/>
            <a:ext cx="9253876" cy="6165395"/>
          </a:xfrm>
          <a:custGeom>
            <a:rect b="b" l="l" r="r" t="t"/>
            <a:pathLst>
              <a:path extrusionOk="0" h="6165395" w="9253876">
                <a:moveTo>
                  <a:pt x="0" y="0"/>
                </a:moveTo>
                <a:lnTo>
                  <a:pt x="9253876" y="0"/>
                </a:lnTo>
                <a:lnTo>
                  <a:pt x="9253876" y="6165395"/>
                </a:lnTo>
                <a:lnTo>
                  <a:pt x="0" y="6165395"/>
                </a:lnTo>
                <a:lnTo>
                  <a:pt x="0" y="0"/>
                </a:lnTo>
                <a:close/>
              </a:path>
            </a:pathLst>
          </a:custGeom>
          <a:blipFill rotWithShape="1">
            <a:blip r:embed="rId4">
              <a:alphaModFix/>
            </a:blip>
            <a:stretch>
              <a:fillRect b="0" l="-92" r="-91" t="0"/>
            </a:stretch>
          </a:blipFill>
          <a:ln>
            <a:noFill/>
          </a:ln>
        </p:spPr>
      </p:sp>
      <p:sp>
        <p:nvSpPr>
          <p:cNvPr id="256" name="Google Shape;256;p16"/>
          <p:cNvSpPr/>
          <p:nvPr/>
        </p:nvSpPr>
        <p:spPr>
          <a:xfrm>
            <a:off x="9253876" y="-215061"/>
            <a:ext cx="9034124" cy="5770122"/>
          </a:xfrm>
          <a:custGeom>
            <a:rect b="b" l="l" r="r" t="t"/>
            <a:pathLst>
              <a:path extrusionOk="0" h="5770122" w="9034124">
                <a:moveTo>
                  <a:pt x="0" y="0"/>
                </a:moveTo>
                <a:lnTo>
                  <a:pt x="9034124" y="0"/>
                </a:lnTo>
                <a:lnTo>
                  <a:pt x="9034124" y="5770123"/>
                </a:lnTo>
                <a:lnTo>
                  <a:pt x="0" y="5770123"/>
                </a:lnTo>
                <a:lnTo>
                  <a:pt x="0" y="0"/>
                </a:lnTo>
                <a:close/>
              </a:path>
            </a:pathLst>
          </a:custGeom>
          <a:blipFill rotWithShape="1">
            <a:blip r:embed="rId5">
              <a:alphaModFix/>
            </a:blip>
            <a:stretch>
              <a:fillRect b="-2202" l="0" r="0" t="-2204"/>
            </a:stretch>
          </a:blipFill>
          <a:ln>
            <a:noFill/>
          </a:ln>
        </p:spPr>
      </p:sp>
      <p:sp>
        <p:nvSpPr>
          <p:cNvPr id="257" name="Google Shape;257;p16"/>
          <p:cNvSpPr/>
          <p:nvPr/>
        </p:nvSpPr>
        <p:spPr>
          <a:xfrm>
            <a:off x="9253876" y="5143500"/>
            <a:ext cx="9407652" cy="6267848"/>
          </a:xfrm>
          <a:custGeom>
            <a:rect b="b" l="l" r="r" t="t"/>
            <a:pathLst>
              <a:path extrusionOk="0" h="6267848" w="9407652">
                <a:moveTo>
                  <a:pt x="0" y="0"/>
                </a:moveTo>
                <a:lnTo>
                  <a:pt x="9407652" y="0"/>
                </a:lnTo>
                <a:lnTo>
                  <a:pt x="9407652" y="6267848"/>
                </a:lnTo>
                <a:lnTo>
                  <a:pt x="0" y="6267848"/>
                </a:lnTo>
                <a:lnTo>
                  <a:pt x="0" y="0"/>
                </a:lnTo>
                <a:close/>
              </a:path>
            </a:pathLst>
          </a:custGeom>
          <a:blipFill rotWithShape="1">
            <a:blip r:embed="rId6">
              <a:alphaModFix/>
            </a:blip>
            <a:stretch>
              <a:fillRect b="-45" l="0" r="0" t="-45"/>
            </a:stretch>
          </a:blipFill>
          <a:ln>
            <a:noFill/>
          </a:ln>
        </p:spPr>
      </p:sp>
      <p:sp>
        <p:nvSpPr>
          <p:cNvPr id="258" name="Google Shape;258;p16"/>
          <p:cNvSpPr/>
          <p:nvPr/>
        </p:nvSpPr>
        <p:spPr>
          <a:xfrm>
            <a:off x="14773136"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7">
              <a:alphaModFix/>
            </a:blip>
            <a:stretch>
              <a:fillRect b="0" l="0" r="0" t="0"/>
            </a:stretch>
          </a:blipFill>
          <a:ln>
            <a:noFill/>
          </a:ln>
        </p:spPr>
      </p:sp>
      <p:sp>
        <p:nvSpPr>
          <p:cNvPr id="259" name="Google Shape;259;p16"/>
          <p:cNvSpPr txBox="1"/>
          <p:nvPr/>
        </p:nvSpPr>
        <p:spPr>
          <a:xfrm>
            <a:off x="1905268" y="2000657"/>
            <a:ext cx="14477465" cy="512363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South Sudan has a huge ...</a:t>
            </a:r>
            <a:endParaRPr/>
          </a:p>
          <a:p>
            <a:pPr indent="0" lvl="0" marL="0" marR="0" rtl="0" algn="ct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A. Mountain Range</a:t>
            </a:r>
            <a:endParaRPr/>
          </a:p>
          <a:p>
            <a:pPr indent="0" lvl="0" marL="0" marR="0" rtl="0" algn="ct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B. Desert</a:t>
            </a:r>
            <a:endParaRPr/>
          </a:p>
          <a:p>
            <a:pPr indent="0" lvl="0" marL="0" marR="0" rtl="0" algn="ct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C. Inland Sea</a:t>
            </a:r>
            <a:endParaRPr/>
          </a:p>
          <a:p>
            <a:pPr indent="0" lvl="0" marL="0" marR="0" rtl="0" algn="ctr">
              <a:lnSpc>
                <a:spcPct val="139988"/>
              </a:lnSpc>
              <a:spcBef>
                <a:spcPts val="0"/>
              </a:spcBef>
              <a:spcAft>
                <a:spcPts val="0"/>
              </a:spcAft>
              <a:buNone/>
            </a:pPr>
            <a:r>
              <a:rPr b="0" i="0" lang="en-US" sz="5414" u="none" cap="none" strike="noStrike">
                <a:solidFill>
                  <a:srgbClr val="FFFFFF"/>
                </a:solidFill>
                <a:latin typeface="Arial"/>
                <a:ea typeface="Arial"/>
                <a:cs typeface="Arial"/>
                <a:sym typeface="Arial"/>
              </a:rPr>
              <a:t>D. Swamp</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75" l="0" r="0" t="-9276"/>
            </a:stretch>
          </a:blipFill>
          <a:ln>
            <a:noFill/>
          </a:ln>
        </p:spPr>
      </p:sp>
      <p:sp>
        <p:nvSpPr>
          <p:cNvPr id="269" name="Google Shape;269;p17"/>
          <p:cNvSpPr/>
          <p:nvPr/>
        </p:nvSpPr>
        <p:spPr>
          <a:xfrm>
            <a:off x="14773136"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4">
              <a:alphaModFix/>
            </a:blip>
            <a:stretch>
              <a:fillRect b="0" l="0" r="0" t="0"/>
            </a:stretch>
          </a:blipFill>
          <a:ln>
            <a:noFill/>
          </a:ln>
        </p:spPr>
      </p:sp>
      <p:sp>
        <p:nvSpPr>
          <p:cNvPr id="270" name="Google Shape;270;p17"/>
          <p:cNvSpPr txBox="1"/>
          <p:nvPr/>
        </p:nvSpPr>
        <p:spPr>
          <a:xfrm>
            <a:off x="1905268" y="2010182"/>
            <a:ext cx="14477465" cy="929284"/>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5414" u="none" cap="none" strike="noStrike">
                <a:solidFill>
                  <a:srgbClr val="FFFFFF"/>
                </a:solidFill>
                <a:latin typeface="Arial"/>
                <a:ea typeface="Arial"/>
                <a:cs typeface="Arial"/>
                <a:sym typeface="Arial"/>
              </a:rPr>
              <a:t>D - swamp!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82000"/>
            </a:blip>
            <a:stretch>
              <a:fillRect b="0" l="0" r="0" t="0"/>
            </a:stretch>
          </a:blipFill>
          <a:ln>
            <a:noFill/>
          </a:ln>
        </p:spPr>
      </p:sp>
      <p:sp>
        <p:nvSpPr>
          <p:cNvPr id="280" name="Google Shape;280;p18"/>
          <p:cNvSpPr/>
          <p:nvPr/>
        </p:nvSpPr>
        <p:spPr>
          <a:xfrm>
            <a:off x="14773136"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4">
              <a:alphaModFix/>
            </a:blip>
            <a:stretch>
              <a:fillRect b="0" l="0" r="0" t="0"/>
            </a:stretch>
          </a:blipFill>
          <a:ln>
            <a:noFill/>
          </a:ln>
        </p:spPr>
      </p:sp>
      <p:sp>
        <p:nvSpPr>
          <p:cNvPr id="281" name="Google Shape;281;p18"/>
          <p:cNvSpPr txBox="1"/>
          <p:nvPr/>
        </p:nvSpPr>
        <p:spPr>
          <a:xfrm>
            <a:off x="1905268" y="3218489"/>
            <a:ext cx="14477400" cy="603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900" u="none" cap="none" strike="noStrike">
                <a:solidFill>
                  <a:srgbClr val="FFFFFF"/>
                </a:solidFill>
                <a:latin typeface="Arial"/>
                <a:ea typeface="Arial"/>
                <a:cs typeface="Arial"/>
                <a:sym typeface="Arial"/>
              </a:rPr>
              <a:t>What percentage of girls in South Sudan finish Primary School?</a:t>
            </a:r>
            <a:endParaRPr sz="400"/>
          </a:p>
          <a:p>
            <a:pPr indent="0" lvl="0" marL="0" marR="0" rtl="0" algn="ctr">
              <a:lnSpc>
                <a:spcPct val="140000"/>
              </a:lnSpc>
              <a:spcBef>
                <a:spcPts val="0"/>
              </a:spcBef>
              <a:spcAft>
                <a:spcPts val="0"/>
              </a:spcAft>
              <a:buNone/>
            </a:pPr>
            <a:r>
              <a:rPr b="0" i="0" lang="en-US" sz="4900" u="none" cap="none" strike="noStrike">
                <a:solidFill>
                  <a:srgbClr val="FFFFFF"/>
                </a:solidFill>
                <a:latin typeface="Arial"/>
                <a:ea typeface="Arial"/>
                <a:cs typeface="Arial"/>
                <a:sym typeface="Arial"/>
              </a:rPr>
              <a:t>A. 18%</a:t>
            </a:r>
            <a:endParaRPr sz="400"/>
          </a:p>
          <a:p>
            <a:pPr indent="0" lvl="0" marL="0" marR="0" rtl="0" algn="ctr">
              <a:lnSpc>
                <a:spcPct val="140000"/>
              </a:lnSpc>
              <a:spcBef>
                <a:spcPts val="0"/>
              </a:spcBef>
              <a:spcAft>
                <a:spcPts val="0"/>
              </a:spcAft>
              <a:buNone/>
            </a:pPr>
            <a:r>
              <a:rPr b="0" i="0" lang="en-US" sz="4900" u="none" cap="none" strike="noStrike">
                <a:solidFill>
                  <a:srgbClr val="FFFFFF"/>
                </a:solidFill>
                <a:latin typeface="Arial"/>
                <a:ea typeface="Arial"/>
                <a:cs typeface="Arial"/>
                <a:sym typeface="Arial"/>
              </a:rPr>
              <a:t>B. 50%</a:t>
            </a:r>
            <a:endParaRPr sz="400"/>
          </a:p>
          <a:p>
            <a:pPr indent="0" lvl="0" marL="0" marR="0" rtl="0" algn="ctr">
              <a:lnSpc>
                <a:spcPct val="140000"/>
              </a:lnSpc>
              <a:spcBef>
                <a:spcPts val="0"/>
              </a:spcBef>
              <a:spcAft>
                <a:spcPts val="0"/>
              </a:spcAft>
              <a:buNone/>
            </a:pPr>
            <a:r>
              <a:rPr b="0" i="0" lang="en-US" sz="4900" u="none" cap="none" strike="noStrike">
                <a:solidFill>
                  <a:srgbClr val="FFFFFF"/>
                </a:solidFill>
                <a:latin typeface="Arial"/>
                <a:ea typeface="Arial"/>
                <a:cs typeface="Arial"/>
                <a:sym typeface="Arial"/>
              </a:rPr>
              <a:t>C. 76%</a:t>
            </a:r>
            <a:endParaRPr sz="400"/>
          </a:p>
          <a:p>
            <a:pPr indent="0" lvl="0" marL="0" marR="0" rtl="0" algn="ctr">
              <a:lnSpc>
                <a:spcPct val="140000"/>
              </a:lnSpc>
              <a:spcBef>
                <a:spcPts val="0"/>
              </a:spcBef>
              <a:spcAft>
                <a:spcPts val="0"/>
              </a:spcAft>
              <a:buNone/>
            </a:pPr>
            <a:r>
              <a:rPr b="0" i="0" lang="en-US" sz="4900" u="none" cap="none" strike="noStrike">
                <a:solidFill>
                  <a:srgbClr val="FFFFFF"/>
                </a:solidFill>
                <a:latin typeface="Arial"/>
                <a:ea typeface="Arial"/>
                <a:cs typeface="Arial"/>
                <a:sym typeface="Arial"/>
              </a:rPr>
              <a:t>D. 90%</a:t>
            </a:r>
            <a:endParaRPr sz="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82000"/>
            </a:blip>
            <a:stretch>
              <a:fillRect b="0" l="0" r="0" t="0"/>
            </a:stretch>
          </a:blipFill>
          <a:ln>
            <a:noFill/>
          </a:ln>
        </p:spPr>
      </p:sp>
      <p:sp>
        <p:nvSpPr>
          <p:cNvPr id="291" name="Google Shape;291;p19"/>
          <p:cNvSpPr/>
          <p:nvPr/>
        </p:nvSpPr>
        <p:spPr>
          <a:xfrm>
            <a:off x="14773136"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4">
              <a:alphaModFix/>
            </a:blip>
            <a:stretch>
              <a:fillRect b="0" l="0" r="0" t="0"/>
            </a:stretch>
          </a:blipFill>
          <a:ln>
            <a:noFill/>
          </a:ln>
        </p:spPr>
      </p:sp>
      <p:sp>
        <p:nvSpPr>
          <p:cNvPr id="292" name="Google Shape;292;p19"/>
          <p:cNvSpPr txBox="1"/>
          <p:nvPr/>
        </p:nvSpPr>
        <p:spPr>
          <a:xfrm>
            <a:off x="1905268" y="4953000"/>
            <a:ext cx="14477465"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FFFFFF"/>
                </a:solidFill>
                <a:latin typeface="Arial"/>
                <a:ea typeface="Arial"/>
                <a:cs typeface="Arial"/>
                <a:sym typeface="Arial"/>
              </a:rPr>
              <a:t>A. 18%</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
          <p:cNvSpPr/>
          <p:nvPr/>
        </p:nvSpPr>
        <p:spPr>
          <a:xfrm>
            <a:off x="10539518" y="4307014"/>
            <a:ext cx="8467236" cy="5979986"/>
          </a:xfrm>
          <a:custGeom>
            <a:rect b="b" l="l" r="r" t="t"/>
            <a:pathLst>
              <a:path extrusionOk="0" h="5979986" w="8467236">
                <a:moveTo>
                  <a:pt x="0" y="0"/>
                </a:moveTo>
                <a:lnTo>
                  <a:pt x="8467237" y="0"/>
                </a:lnTo>
                <a:lnTo>
                  <a:pt x="8467237" y="5979986"/>
                </a:lnTo>
                <a:lnTo>
                  <a:pt x="0" y="5979986"/>
                </a:lnTo>
                <a:lnTo>
                  <a:pt x="0" y="0"/>
                </a:lnTo>
                <a:close/>
              </a:path>
            </a:pathLst>
          </a:custGeom>
          <a:blipFill rotWithShape="1">
            <a:blip r:embed="rId3">
              <a:alphaModFix/>
            </a:blip>
            <a:stretch>
              <a:fillRect b="-8228" l="0" r="0" t="-8228"/>
            </a:stretch>
          </a:blipFill>
          <a:ln>
            <a:noFill/>
          </a:ln>
        </p:spPr>
      </p:sp>
      <p:sp>
        <p:nvSpPr>
          <p:cNvPr id="98" name="Google Shape;98;p2"/>
          <p:cNvSpPr/>
          <p:nvPr/>
        </p:nvSpPr>
        <p:spPr>
          <a:xfrm>
            <a:off x="4685107" y="4307014"/>
            <a:ext cx="7678334" cy="5979986"/>
          </a:xfrm>
          <a:custGeom>
            <a:rect b="b" l="l" r="r" t="t"/>
            <a:pathLst>
              <a:path extrusionOk="0" h="5979986" w="7678334">
                <a:moveTo>
                  <a:pt x="0" y="0"/>
                </a:moveTo>
                <a:lnTo>
                  <a:pt x="7678334" y="0"/>
                </a:lnTo>
                <a:lnTo>
                  <a:pt x="7678334" y="5979986"/>
                </a:lnTo>
                <a:lnTo>
                  <a:pt x="0" y="5979986"/>
                </a:lnTo>
                <a:lnTo>
                  <a:pt x="0" y="0"/>
                </a:lnTo>
                <a:close/>
              </a:path>
            </a:pathLst>
          </a:custGeom>
          <a:blipFill rotWithShape="1">
            <a:blip r:embed="rId4">
              <a:alphaModFix/>
            </a:blip>
            <a:stretch>
              <a:fillRect b="0" l="-8556" r="-8556" t="0"/>
            </a:stretch>
          </a:blipFill>
          <a:ln>
            <a:noFill/>
          </a:ln>
        </p:spPr>
      </p:sp>
      <p:sp>
        <p:nvSpPr>
          <p:cNvPr id="99" name="Google Shape;99;p2"/>
          <p:cNvSpPr/>
          <p:nvPr/>
        </p:nvSpPr>
        <p:spPr>
          <a:xfrm>
            <a:off x="0" y="4307014"/>
            <a:ext cx="4685107" cy="5979986"/>
          </a:xfrm>
          <a:custGeom>
            <a:rect b="b" l="l" r="r" t="t"/>
            <a:pathLst>
              <a:path extrusionOk="0" h="5979986" w="4685107">
                <a:moveTo>
                  <a:pt x="0" y="0"/>
                </a:moveTo>
                <a:lnTo>
                  <a:pt x="4685107" y="0"/>
                </a:lnTo>
                <a:lnTo>
                  <a:pt x="4685107" y="5979986"/>
                </a:lnTo>
                <a:lnTo>
                  <a:pt x="0" y="5979986"/>
                </a:lnTo>
                <a:lnTo>
                  <a:pt x="0" y="0"/>
                </a:lnTo>
                <a:close/>
              </a:path>
            </a:pathLst>
          </a:custGeom>
          <a:blipFill rotWithShape="1">
            <a:blip r:embed="rId5">
              <a:alphaModFix/>
            </a:blip>
            <a:stretch>
              <a:fillRect b="0" l="-45784" r="-45782" t="0"/>
            </a:stretch>
          </a:blipFill>
          <a:ln>
            <a:noFill/>
          </a:ln>
        </p:spPr>
      </p:sp>
      <p:sp>
        <p:nvSpPr>
          <p:cNvPr id="100" name="Google Shape;100;p2"/>
          <p:cNvSpPr/>
          <p:nvPr/>
        </p:nvSpPr>
        <p:spPr>
          <a:xfrm>
            <a:off x="14773136" y="584224"/>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6">
              <a:alphaModFix/>
            </a:blip>
            <a:stretch>
              <a:fillRect b="0" l="0" r="0" t="0"/>
            </a:stretch>
          </a:blipFill>
          <a:ln>
            <a:noFill/>
          </a:ln>
        </p:spPr>
      </p:sp>
      <p:sp>
        <p:nvSpPr>
          <p:cNvPr id="101" name="Google Shape;101;p2"/>
          <p:cNvSpPr txBox="1"/>
          <p:nvPr/>
        </p:nvSpPr>
        <p:spPr>
          <a:xfrm>
            <a:off x="2851626" y="550624"/>
            <a:ext cx="12584748" cy="3391565"/>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9723" u="none" cap="none" strike="noStrike">
                <a:solidFill>
                  <a:srgbClr val="C2963D"/>
                </a:solidFill>
                <a:latin typeface="Arial"/>
                <a:ea typeface="Arial"/>
                <a:cs typeface="Arial"/>
                <a:sym typeface="Arial"/>
              </a:rPr>
              <a:t>John 4</a:t>
            </a:r>
            <a:endParaRPr/>
          </a:p>
          <a:p>
            <a:pPr indent="0" lvl="0" marL="0" marR="0" rtl="0" algn="ctr">
              <a:lnSpc>
                <a:spcPct val="140008"/>
              </a:lnSpc>
              <a:spcBef>
                <a:spcPts val="0"/>
              </a:spcBef>
              <a:spcAft>
                <a:spcPts val="0"/>
              </a:spcAft>
              <a:buNone/>
            </a:pPr>
            <a:r>
              <a:rPr b="0" i="0" lang="en-US" sz="9723" u="none" cap="none" strike="noStrike">
                <a:solidFill>
                  <a:srgbClr val="C2963D"/>
                </a:solidFill>
                <a:latin typeface="Arial"/>
                <a:ea typeface="Arial"/>
                <a:cs typeface="Arial"/>
                <a:sym typeface="Arial"/>
              </a:rPr>
              <a:t>The Water of Life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0"/>
          <p:cNvSpPr/>
          <p:nvPr/>
        </p:nvSpPr>
        <p:spPr>
          <a:xfrm>
            <a:off x="0" y="0"/>
            <a:ext cx="9875665" cy="5555062"/>
          </a:xfrm>
          <a:custGeom>
            <a:rect b="b" l="l" r="r" t="t"/>
            <a:pathLst>
              <a:path extrusionOk="0" h="5555062" w="9875665">
                <a:moveTo>
                  <a:pt x="0" y="0"/>
                </a:moveTo>
                <a:lnTo>
                  <a:pt x="9875665" y="0"/>
                </a:lnTo>
                <a:lnTo>
                  <a:pt x="9875665" y="5555062"/>
                </a:lnTo>
                <a:lnTo>
                  <a:pt x="0" y="5555062"/>
                </a:lnTo>
                <a:lnTo>
                  <a:pt x="0" y="0"/>
                </a:lnTo>
                <a:close/>
              </a:path>
            </a:pathLst>
          </a:custGeom>
          <a:blipFill rotWithShape="1">
            <a:blip r:embed="rId3">
              <a:alphaModFix/>
            </a:blip>
            <a:stretch>
              <a:fillRect b="0" l="-6248" r="-6249" t="0"/>
            </a:stretch>
          </a:blipFill>
          <a:ln>
            <a:noFill/>
          </a:ln>
        </p:spPr>
      </p:sp>
      <p:sp>
        <p:nvSpPr>
          <p:cNvPr id="302" name="Google Shape;302;p20"/>
          <p:cNvSpPr/>
          <p:nvPr/>
        </p:nvSpPr>
        <p:spPr>
          <a:xfrm>
            <a:off x="0" y="5143500"/>
            <a:ext cx="9253876" cy="6165395"/>
          </a:xfrm>
          <a:custGeom>
            <a:rect b="b" l="l" r="r" t="t"/>
            <a:pathLst>
              <a:path extrusionOk="0" h="6165395" w="9253876">
                <a:moveTo>
                  <a:pt x="0" y="0"/>
                </a:moveTo>
                <a:lnTo>
                  <a:pt x="9253876" y="0"/>
                </a:lnTo>
                <a:lnTo>
                  <a:pt x="9253876" y="6165395"/>
                </a:lnTo>
                <a:lnTo>
                  <a:pt x="0" y="6165395"/>
                </a:lnTo>
                <a:lnTo>
                  <a:pt x="0" y="0"/>
                </a:lnTo>
                <a:close/>
              </a:path>
            </a:pathLst>
          </a:custGeom>
          <a:blipFill rotWithShape="1">
            <a:blip r:embed="rId4">
              <a:alphaModFix/>
            </a:blip>
            <a:stretch>
              <a:fillRect b="0" l="-2511" r="-2510" t="0"/>
            </a:stretch>
          </a:blipFill>
          <a:ln>
            <a:noFill/>
          </a:ln>
        </p:spPr>
      </p:sp>
      <p:sp>
        <p:nvSpPr>
          <p:cNvPr id="303" name="Google Shape;303;p20"/>
          <p:cNvSpPr/>
          <p:nvPr/>
        </p:nvSpPr>
        <p:spPr>
          <a:xfrm>
            <a:off x="9253876" y="-215061"/>
            <a:ext cx="9034124" cy="5770122"/>
          </a:xfrm>
          <a:custGeom>
            <a:rect b="b" l="l" r="r" t="t"/>
            <a:pathLst>
              <a:path extrusionOk="0" h="5770122" w="9034124">
                <a:moveTo>
                  <a:pt x="0" y="0"/>
                </a:moveTo>
                <a:lnTo>
                  <a:pt x="9034124" y="0"/>
                </a:lnTo>
                <a:lnTo>
                  <a:pt x="9034124" y="5770123"/>
                </a:lnTo>
                <a:lnTo>
                  <a:pt x="0" y="5770123"/>
                </a:lnTo>
                <a:lnTo>
                  <a:pt x="0" y="0"/>
                </a:lnTo>
                <a:close/>
              </a:path>
            </a:pathLst>
          </a:custGeom>
          <a:blipFill rotWithShape="1">
            <a:blip r:embed="rId5">
              <a:alphaModFix/>
            </a:blip>
            <a:stretch>
              <a:fillRect b="0" l="-4742" r="-4744" t="0"/>
            </a:stretch>
          </a:blipFill>
          <a:ln>
            <a:noFill/>
          </a:ln>
        </p:spPr>
      </p:sp>
      <p:sp>
        <p:nvSpPr>
          <p:cNvPr id="304" name="Google Shape;304;p20"/>
          <p:cNvSpPr/>
          <p:nvPr/>
        </p:nvSpPr>
        <p:spPr>
          <a:xfrm>
            <a:off x="9253876" y="5143500"/>
            <a:ext cx="9407652" cy="6267848"/>
          </a:xfrm>
          <a:custGeom>
            <a:rect b="b" l="l" r="r" t="t"/>
            <a:pathLst>
              <a:path extrusionOk="0" h="6267848" w="9407652">
                <a:moveTo>
                  <a:pt x="0" y="0"/>
                </a:moveTo>
                <a:lnTo>
                  <a:pt x="9407652" y="0"/>
                </a:lnTo>
                <a:lnTo>
                  <a:pt x="9407652" y="6267848"/>
                </a:lnTo>
                <a:lnTo>
                  <a:pt x="0" y="6267848"/>
                </a:lnTo>
                <a:lnTo>
                  <a:pt x="0" y="0"/>
                </a:lnTo>
                <a:close/>
              </a:path>
            </a:pathLst>
          </a:custGeom>
          <a:blipFill rotWithShape="1">
            <a:blip r:embed="rId6">
              <a:alphaModFix/>
            </a:blip>
            <a:stretch>
              <a:fillRect b="-45" l="0" r="0" t="-45"/>
            </a:stretch>
          </a:blipFill>
          <a:ln>
            <a:noFill/>
          </a:ln>
        </p:spPr>
      </p:sp>
      <p:sp>
        <p:nvSpPr>
          <p:cNvPr id="305" name="Google Shape;305;p20"/>
          <p:cNvSpPr/>
          <p:nvPr/>
        </p:nvSpPr>
        <p:spPr>
          <a:xfrm>
            <a:off x="14773136"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7">
              <a:alphaModFix/>
            </a:blip>
            <a:stretch>
              <a:fillRect b="0" l="0" r="0" t="0"/>
            </a:stretch>
          </a:blipFill>
          <a:ln>
            <a:noFill/>
          </a:ln>
        </p:spPr>
      </p:sp>
      <p:sp>
        <p:nvSpPr>
          <p:cNvPr id="306" name="Google Shape;306;p20"/>
          <p:cNvSpPr txBox="1"/>
          <p:nvPr/>
        </p:nvSpPr>
        <p:spPr>
          <a:xfrm>
            <a:off x="2053104" y="2106756"/>
            <a:ext cx="14477465" cy="10121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Which flag belongs to South Sudan? </a:t>
            </a:r>
            <a:endParaRPr/>
          </a:p>
        </p:txBody>
      </p:sp>
      <p:sp>
        <p:nvSpPr>
          <p:cNvPr id="307" name="Google Shape;307;p20"/>
          <p:cNvSpPr txBox="1"/>
          <p:nvPr/>
        </p:nvSpPr>
        <p:spPr>
          <a:xfrm>
            <a:off x="454830" y="465455"/>
            <a:ext cx="1147740" cy="101219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A.</a:t>
            </a:r>
            <a:endParaRPr/>
          </a:p>
        </p:txBody>
      </p:sp>
      <p:sp>
        <p:nvSpPr>
          <p:cNvPr id="308" name="Google Shape;308;p20"/>
          <p:cNvSpPr txBox="1"/>
          <p:nvPr/>
        </p:nvSpPr>
        <p:spPr>
          <a:xfrm>
            <a:off x="9875665" y="465455"/>
            <a:ext cx="1147740" cy="101219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B.</a:t>
            </a:r>
            <a:endParaRPr/>
          </a:p>
        </p:txBody>
      </p:sp>
      <p:sp>
        <p:nvSpPr>
          <p:cNvPr id="309" name="Google Shape;309;p20"/>
          <p:cNvSpPr txBox="1"/>
          <p:nvPr/>
        </p:nvSpPr>
        <p:spPr>
          <a:xfrm>
            <a:off x="9875665" y="6928008"/>
            <a:ext cx="1147740" cy="101219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D.</a:t>
            </a:r>
            <a:endParaRPr/>
          </a:p>
        </p:txBody>
      </p:sp>
      <p:sp>
        <p:nvSpPr>
          <p:cNvPr id="310" name="Google Shape;310;p20"/>
          <p:cNvSpPr txBox="1"/>
          <p:nvPr/>
        </p:nvSpPr>
        <p:spPr>
          <a:xfrm>
            <a:off x="454830" y="6928008"/>
            <a:ext cx="1147740" cy="101219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5900" u="none" cap="none" strike="noStrike">
                <a:solidFill>
                  <a:srgbClr val="FFFFFF"/>
                </a:solidFill>
                <a:latin typeface="Arial"/>
                <a:ea typeface="Arial"/>
                <a:cs typeface="Arial"/>
                <a:sym typeface="Arial"/>
              </a:rPr>
              <a:t>C.</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6248" r="-6249" t="0"/>
            </a:stretch>
          </a:blipFill>
          <a:ln>
            <a:noFill/>
          </a:ln>
        </p:spPr>
      </p:sp>
      <p:sp>
        <p:nvSpPr>
          <p:cNvPr id="320" name="Google Shape;320;p21"/>
          <p:cNvSpPr/>
          <p:nvPr/>
        </p:nvSpPr>
        <p:spPr>
          <a:xfrm>
            <a:off x="14773136"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4">
              <a:alphaModFix/>
            </a:blip>
            <a:stretch>
              <a:fillRect b="0" l="0" r="0" t="0"/>
            </a:stretch>
          </a:blipFill>
          <a:ln>
            <a:noFill/>
          </a:ln>
        </p:spPr>
      </p:sp>
      <p:sp>
        <p:nvSpPr>
          <p:cNvPr id="321" name="Google Shape;321;p21"/>
          <p:cNvSpPr txBox="1"/>
          <p:nvPr/>
        </p:nvSpPr>
        <p:spPr>
          <a:xfrm>
            <a:off x="2376155" y="1154677"/>
            <a:ext cx="14477465"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FFFFFF"/>
                </a:solidFill>
                <a:latin typeface="Arial"/>
                <a:ea typeface="Arial"/>
                <a:cs typeface="Arial"/>
                <a:sym typeface="Arial"/>
              </a:rPr>
              <a:t>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2"/>
          <p:cNvSpPr/>
          <p:nvPr/>
        </p:nvSpPr>
        <p:spPr>
          <a:xfrm rot="-2098579">
            <a:off x="-1554772" y="2603644"/>
            <a:ext cx="7600452" cy="9461143"/>
          </a:xfrm>
          <a:custGeom>
            <a:rect b="b" l="l" r="r" t="t"/>
            <a:pathLst>
              <a:path extrusionOk="0" h="9461143" w="7600452">
                <a:moveTo>
                  <a:pt x="0" y="0"/>
                </a:moveTo>
                <a:lnTo>
                  <a:pt x="7600452" y="0"/>
                </a:lnTo>
                <a:lnTo>
                  <a:pt x="7600452" y="9461144"/>
                </a:lnTo>
                <a:lnTo>
                  <a:pt x="0" y="9461144"/>
                </a:lnTo>
                <a:lnTo>
                  <a:pt x="0" y="0"/>
                </a:lnTo>
                <a:close/>
              </a:path>
            </a:pathLst>
          </a:custGeom>
          <a:blipFill rotWithShape="1">
            <a:blip r:embed="rId3">
              <a:alphaModFix amt="30000"/>
            </a:blip>
            <a:stretch>
              <a:fillRect b="0" l="0" r="0" t="0"/>
            </a:stretch>
          </a:blipFill>
          <a:ln>
            <a:noFill/>
          </a:ln>
        </p:spPr>
      </p:sp>
      <p:sp>
        <p:nvSpPr>
          <p:cNvPr id="331" name="Google Shape;331;p22"/>
          <p:cNvSpPr/>
          <p:nvPr/>
        </p:nvSpPr>
        <p:spPr>
          <a:xfrm rot="-9407020">
            <a:off x="12295888" y="-345364"/>
            <a:ext cx="7811319" cy="9723634"/>
          </a:xfrm>
          <a:custGeom>
            <a:rect b="b" l="l" r="r" t="t"/>
            <a:pathLst>
              <a:path extrusionOk="0" h="9723634" w="7811319">
                <a:moveTo>
                  <a:pt x="0" y="0"/>
                </a:moveTo>
                <a:lnTo>
                  <a:pt x="7811319" y="0"/>
                </a:lnTo>
                <a:lnTo>
                  <a:pt x="7811319" y="9723633"/>
                </a:lnTo>
                <a:lnTo>
                  <a:pt x="0" y="9723633"/>
                </a:lnTo>
                <a:lnTo>
                  <a:pt x="0" y="0"/>
                </a:lnTo>
                <a:close/>
              </a:path>
            </a:pathLst>
          </a:custGeom>
          <a:blipFill rotWithShape="1">
            <a:blip r:embed="rId3">
              <a:alphaModFix amt="30000"/>
            </a:blip>
            <a:stretch>
              <a:fillRect b="0" l="0" r="0" t="0"/>
            </a:stretch>
          </a:blipFill>
          <a:ln>
            <a:noFill/>
          </a:ln>
        </p:spPr>
      </p:sp>
      <p:sp>
        <p:nvSpPr>
          <p:cNvPr id="332" name="Google Shape;332;p22"/>
          <p:cNvSpPr/>
          <p:nvPr/>
        </p:nvSpPr>
        <p:spPr>
          <a:xfrm>
            <a:off x="0" y="9694574"/>
            <a:ext cx="18288000" cy="1184853"/>
          </a:xfrm>
          <a:custGeom>
            <a:rect b="b" l="l" r="r" t="t"/>
            <a:pathLst>
              <a:path extrusionOk="0" h="1184853" w="18288000">
                <a:moveTo>
                  <a:pt x="0" y="0"/>
                </a:moveTo>
                <a:lnTo>
                  <a:pt x="18288000" y="0"/>
                </a:lnTo>
                <a:lnTo>
                  <a:pt x="18288000" y="1184852"/>
                </a:lnTo>
                <a:lnTo>
                  <a:pt x="0" y="1184852"/>
                </a:lnTo>
                <a:lnTo>
                  <a:pt x="0" y="0"/>
                </a:lnTo>
                <a:close/>
              </a:path>
            </a:pathLst>
          </a:custGeom>
          <a:blipFill rotWithShape="1">
            <a:blip r:embed="rId4">
              <a:alphaModFix/>
            </a:blip>
            <a:stretch>
              <a:fillRect b="0" l="0" r="0" t="-1443449"/>
            </a:stretch>
          </a:blipFill>
          <a:ln>
            <a:noFill/>
          </a:ln>
        </p:spPr>
      </p:sp>
      <p:sp>
        <p:nvSpPr>
          <p:cNvPr id="333" name="Google Shape;333;p22"/>
          <p:cNvSpPr/>
          <p:nvPr/>
        </p:nvSpPr>
        <p:spPr>
          <a:xfrm>
            <a:off x="5604036" y="1028700"/>
            <a:ext cx="7079927" cy="2893985"/>
          </a:xfrm>
          <a:custGeom>
            <a:rect b="b" l="l" r="r" t="t"/>
            <a:pathLst>
              <a:path extrusionOk="0" h="2893985" w="7079927">
                <a:moveTo>
                  <a:pt x="0" y="0"/>
                </a:moveTo>
                <a:lnTo>
                  <a:pt x="7079928" y="0"/>
                </a:lnTo>
                <a:lnTo>
                  <a:pt x="7079928" y="2893985"/>
                </a:lnTo>
                <a:lnTo>
                  <a:pt x="0" y="2893985"/>
                </a:lnTo>
                <a:lnTo>
                  <a:pt x="0" y="0"/>
                </a:lnTo>
                <a:close/>
              </a:path>
            </a:pathLst>
          </a:custGeom>
          <a:blipFill rotWithShape="1">
            <a:blip r:embed="rId5">
              <a:alphaModFix/>
            </a:blip>
            <a:stretch>
              <a:fillRect b="0" l="0" r="0" t="0"/>
            </a:stretch>
          </a:blipFill>
          <a:ln>
            <a:noFill/>
          </a:ln>
        </p:spPr>
      </p:sp>
      <p:sp>
        <p:nvSpPr>
          <p:cNvPr id="334" name="Google Shape;334;p22"/>
          <p:cNvSpPr txBox="1"/>
          <p:nvPr/>
        </p:nvSpPr>
        <p:spPr>
          <a:xfrm>
            <a:off x="2510584" y="4591647"/>
            <a:ext cx="13266831" cy="2742569"/>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7899" u="none" cap="none" strike="noStrike">
                <a:solidFill>
                  <a:srgbClr val="C2963D"/>
                </a:solidFill>
                <a:latin typeface="Nothing You Could Do"/>
                <a:ea typeface="Nothing You Could Do"/>
                <a:cs typeface="Nothing You Could Do"/>
                <a:sym typeface="Nothing You Could Do"/>
              </a:rPr>
              <a:t>Shokran! Thanks for listening!</a:t>
            </a:r>
            <a:endParaRPr/>
          </a:p>
        </p:txBody>
      </p:sp>
      <p:sp>
        <p:nvSpPr>
          <p:cNvPr id="335" name="Google Shape;335;p22"/>
          <p:cNvSpPr txBox="1"/>
          <p:nvPr/>
        </p:nvSpPr>
        <p:spPr>
          <a:xfrm>
            <a:off x="12684143" y="8759427"/>
            <a:ext cx="4574977" cy="5058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60" u="none" cap="none" strike="noStrike">
                <a:solidFill>
                  <a:srgbClr val="7B7B7B"/>
                </a:solidFill>
                <a:latin typeface="Arial"/>
                <a:ea typeface="Arial"/>
                <a:cs typeface="Arial"/>
                <a:sym typeface="Arial"/>
              </a:rPr>
              <a:t>comfortinternational.org</a:t>
            </a:r>
            <a:endParaRPr/>
          </a:p>
        </p:txBody>
      </p:sp>
      <p:sp>
        <p:nvSpPr>
          <p:cNvPr id="336" name="Google Shape;336;p22"/>
          <p:cNvSpPr txBox="1"/>
          <p:nvPr/>
        </p:nvSpPr>
        <p:spPr>
          <a:xfrm>
            <a:off x="1028700" y="8759427"/>
            <a:ext cx="3223915" cy="5058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60" u="none" cap="none" strike="noStrike">
                <a:solidFill>
                  <a:srgbClr val="7B7B7B"/>
                </a:solidFill>
                <a:latin typeface="Arial"/>
                <a:ea typeface="Arial"/>
                <a:cs typeface="Arial"/>
                <a:sym typeface="Arial"/>
              </a:rPr>
              <a:t>SCIO SC030369</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56000"/>
            </a:blip>
            <a:stretch>
              <a:fillRect b="-9515" l="0" r="0" t="-9516"/>
            </a:stretch>
          </a:blipFill>
          <a:ln>
            <a:noFill/>
          </a:ln>
        </p:spPr>
      </p:sp>
      <p:sp>
        <p:nvSpPr>
          <p:cNvPr id="111" name="Google Shape;111;p3"/>
          <p:cNvSpPr/>
          <p:nvPr/>
        </p:nvSpPr>
        <p:spPr>
          <a:xfrm>
            <a:off x="14773136"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4">
              <a:alphaModFix/>
            </a:blip>
            <a:stretch>
              <a:fillRect b="0" l="0" r="0" t="0"/>
            </a:stretch>
          </a:blipFill>
          <a:ln>
            <a:noFill/>
          </a:ln>
        </p:spPr>
      </p:sp>
      <p:sp>
        <p:nvSpPr>
          <p:cNvPr id="112" name="Google Shape;112;p3"/>
          <p:cNvSpPr txBox="1"/>
          <p:nvPr/>
        </p:nvSpPr>
        <p:spPr>
          <a:xfrm>
            <a:off x="7363767" y="1850030"/>
            <a:ext cx="3560465" cy="88800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5206" u="none" cap="none" strike="noStrike">
                <a:solidFill>
                  <a:srgbClr val="000000"/>
                </a:solidFill>
                <a:latin typeface="Arial"/>
                <a:ea typeface="Arial"/>
                <a:cs typeface="Arial"/>
                <a:sym typeface="Arial"/>
              </a:rPr>
              <a:t>John 4v14</a:t>
            </a:r>
            <a:endParaRPr/>
          </a:p>
        </p:txBody>
      </p:sp>
      <p:sp>
        <p:nvSpPr>
          <p:cNvPr id="113" name="Google Shape;113;p3"/>
          <p:cNvSpPr txBox="1"/>
          <p:nvPr/>
        </p:nvSpPr>
        <p:spPr>
          <a:xfrm>
            <a:off x="1035095" y="3783169"/>
            <a:ext cx="16224205" cy="401669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5012" u="none" cap="none" strike="noStrike">
                <a:solidFill>
                  <a:srgbClr val="000000"/>
                </a:solidFill>
                <a:latin typeface="Arial"/>
                <a:ea typeface="Arial"/>
                <a:cs typeface="Arial"/>
                <a:sym typeface="Arial"/>
              </a:rPr>
              <a:t>"Whoever drinks the water I give them will never thirst. Indeed, the water I give them will become in them a spring of water welling up to eternal life."</a:t>
            </a:r>
            <a:endParaRPr/>
          </a:p>
          <a:p>
            <a:pPr indent="0" lvl="0" marL="0" marR="0" rtl="0" algn="ctr">
              <a:lnSpc>
                <a:spcPct val="140007"/>
              </a:lnSpc>
              <a:spcBef>
                <a:spcPts val="0"/>
              </a:spcBef>
              <a:spcAft>
                <a:spcPts val="0"/>
              </a:spcAft>
              <a:buNone/>
            </a:pPr>
            <a:r>
              <a:rPr b="0" i="0" lang="en-US" sz="2712" u="none" cap="none" strike="noStrike">
                <a:solidFill>
                  <a:srgbClr val="000000"/>
                </a:solidFill>
                <a:latin typeface="Arial"/>
                <a:ea typeface="Arial"/>
                <a:cs typeface="Arial"/>
                <a:sym typeface="Arial"/>
              </a:rPr>
              <a:t>NIV</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4"/>
          <p:cNvSpPr/>
          <p:nvPr/>
        </p:nvSpPr>
        <p:spPr>
          <a:xfrm>
            <a:off x="8829092" y="0"/>
            <a:ext cx="9458908" cy="12044432"/>
          </a:xfrm>
          <a:custGeom>
            <a:rect b="b" l="l" r="r" t="t"/>
            <a:pathLst>
              <a:path extrusionOk="0" h="12044432" w="9458908">
                <a:moveTo>
                  <a:pt x="0" y="0"/>
                </a:moveTo>
                <a:lnTo>
                  <a:pt x="9458908" y="0"/>
                </a:lnTo>
                <a:lnTo>
                  <a:pt x="9458908" y="12044432"/>
                </a:lnTo>
                <a:lnTo>
                  <a:pt x="0" y="12044432"/>
                </a:lnTo>
                <a:lnTo>
                  <a:pt x="0" y="0"/>
                </a:lnTo>
                <a:close/>
              </a:path>
            </a:pathLst>
          </a:custGeom>
          <a:blipFill rotWithShape="1">
            <a:blip r:embed="rId3">
              <a:alphaModFix/>
            </a:blip>
            <a:stretch>
              <a:fillRect b="-41766" l="0" r="0" t="-28194"/>
            </a:stretch>
          </a:blipFill>
          <a:ln>
            <a:noFill/>
          </a:ln>
        </p:spPr>
      </p:sp>
      <p:sp>
        <p:nvSpPr>
          <p:cNvPr id="123" name="Google Shape;123;p4"/>
          <p:cNvSpPr/>
          <p:nvPr/>
        </p:nvSpPr>
        <p:spPr>
          <a:xfrm>
            <a:off x="14773136"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4">
              <a:alphaModFix/>
            </a:blip>
            <a:stretch>
              <a:fillRect b="0" l="0" r="0" t="0"/>
            </a:stretch>
          </a:blipFill>
          <a:ln>
            <a:noFill/>
          </a:ln>
        </p:spPr>
      </p:sp>
      <p:sp>
        <p:nvSpPr>
          <p:cNvPr id="124" name="Google Shape;124;p4"/>
          <p:cNvSpPr/>
          <p:nvPr/>
        </p:nvSpPr>
        <p:spPr>
          <a:xfrm>
            <a:off x="0" y="0"/>
            <a:ext cx="8829092" cy="10891610"/>
          </a:xfrm>
          <a:custGeom>
            <a:rect b="b" l="l" r="r" t="t"/>
            <a:pathLst>
              <a:path extrusionOk="0" h="10891610" w="8829092">
                <a:moveTo>
                  <a:pt x="0" y="0"/>
                </a:moveTo>
                <a:lnTo>
                  <a:pt x="8829092" y="0"/>
                </a:lnTo>
                <a:lnTo>
                  <a:pt x="8829092" y="10891610"/>
                </a:lnTo>
                <a:lnTo>
                  <a:pt x="0" y="10891610"/>
                </a:lnTo>
                <a:lnTo>
                  <a:pt x="0" y="0"/>
                </a:lnTo>
                <a:close/>
              </a:path>
            </a:pathLst>
          </a:custGeom>
          <a:blipFill rotWithShape="1">
            <a:blip r:embed="rId5">
              <a:alphaModFix/>
            </a:blip>
            <a:stretch>
              <a:fillRect b="-24828" l="0" r="0" t="-19278"/>
            </a:stretch>
          </a:blipFill>
          <a:ln>
            <a:noFill/>
          </a:ln>
        </p:spPr>
      </p:sp>
      <p:sp>
        <p:nvSpPr>
          <p:cNvPr id="125" name="Google Shape;125;p4"/>
          <p:cNvSpPr txBox="1"/>
          <p:nvPr/>
        </p:nvSpPr>
        <p:spPr>
          <a:xfrm>
            <a:off x="5086350" y="490310"/>
            <a:ext cx="8115300" cy="962480"/>
          </a:xfrm>
          <a:prstGeom prst="rect">
            <a:avLst/>
          </a:prstGeom>
          <a:noFill/>
          <a:ln>
            <a:noFill/>
          </a:ln>
        </p:spPr>
        <p:txBody>
          <a:bodyPr anchorCtr="0" anchor="t" bIns="0" lIns="0" spcFirstLastPara="1" rIns="0" wrap="square" tIns="0">
            <a:spAutoFit/>
          </a:bodyPr>
          <a:lstStyle/>
          <a:p>
            <a:pPr indent="0" lvl="0" marL="0" marR="0" rtl="0" algn="ctr">
              <a:lnSpc>
                <a:spcPct val="139985"/>
              </a:lnSpc>
              <a:spcBef>
                <a:spcPts val="0"/>
              </a:spcBef>
              <a:spcAft>
                <a:spcPts val="0"/>
              </a:spcAft>
              <a:buNone/>
            </a:pPr>
            <a:r>
              <a:rPr b="0" i="0" lang="en-US" sz="5607" u="none" cap="none" strike="noStrike">
                <a:solidFill>
                  <a:srgbClr val="FFFFFF"/>
                </a:solidFill>
                <a:latin typeface="Arial"/>
                <a:ea typeface="Arial"/>
                <a:cs typeface="Arial"/>
                <a:sym typeface="Arial"/>
              </a:rPr>
              <a:t>South Sudan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719" l="0" r="0" t="-7720"/>
            </a:stretch>
          </a:blipFill>
          <a:ln>
            <a:noFill/>
          </a:ln>
        </p:spPr>
      </p:sp>
      <p:sp>
        <p:nvSpPr>
          <p:cNvPr id="135" name="Google Shape;135;p5"/>
          <p:cNvSpPr/>
          <p:nvPr/>
        </p:nvSpPr>
        <p:spPr>
          <a:xfrm>
            <a:off x="14773136"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84000"/>
            </a:blip>
            <a:stretch>
              <a:fillRect b="-19397" l="0" r="-8554" t="-9258"/>
            </a:stretch>
          </a:blipFill>
          <a:ln>
            <a:noFill/>
          </a:ln>
        </p:spPr>
      </p:sp>
      <p:sp>
        <p:nvSpPr>
          <p:cNvPr id="145" name="Google Shape;145;p6"/>
          <p:cNvSpPr/>
          <p:nvPr/>
        </p:nvSpPr>
        <p:spPr>
          <a:xfrm>
            <a:off x="14773136"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4">
              <a:alphaModFix/>
            </a:blip>
            <a:stretch>
              <a:fillRect b="0" l="0" r="0" t="0"/>
            </a:stretch>
          </a:blipFill>
          <a:ln>
            <a:noFill/>
          </a:ln>
        </p:spPr>
      </p:sp>
      <p:sp>
        <p:nvSpPr>
          <p:cNvPr id="146" name="Google Shape;146;p6"/>
          <p:cNvSpPr txBox="1"/>
          <p:nvPr/>
        </p:nvSpPr>
        <p:spPr>
          <a:xfrm>
            <a:off x="1028700" y="700569"/>
            <a:ext cx="11286900" cy="68421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0" i="0" lang="en-US" sz="5556" u="none" cap="none" strike="noStrike">
                <a:solidFill>
                  <a:srgbClr val="000000"/>
                </a:solidFill>
                <a:latin typeface="Arial"/>
                <a:ea typeface="Arial"/>
                <a:cs typeface="Arial"/>
                <a:sym typeface="Arial"/>
              </a:rPr>
              <a:t>How much water is it recommended to drink in one day?</a:t>
            </a:r>
            <a:endParaRPr sz="100"/>
          </a:p>
          <a:p>
            <a:pPr indent="0" lvl="0" marL="0" marR="0" rtl="0" algn="l">
              <a:lnSpc>
                <a:spcPct val="140008"/>
              </a:lnSpc>
              <a:spcBef>
                <a:spcPts val="0"/>
              </a:spcBef>
              <a:spcAft>
                <a:spcPts val="0"/>
              </a:spcAft>
              <a:buNone/>
            </a:pPr>
            <a:r>
              <a:rPr b="0" i="0" lang="en-US" sz="5556" u="none" cap="none" strike="noStrike">
                <a:solidFill>
                  <a:srgbClr val="000000"/>
                </a:solidFill>
                <a:latin typeface="Arial"/>
                <a:ea typeface="Arial"/>
                <a:cs typeface="Arial"/>
                <a:sym typeface="Arial"/>
              </a:rPr>
              <a:t>A. 1 cup</a:t>
            </a:r>
            <a:endParaRPr sz="100"/>
          </a:p>
          <a:p>
            <a:pPr indent="0" lvl="0" marL="0" marR="0" rtl="0" algn="l">
              <a:lnSpc>
                <a:spcPct val="140008"/>
              </a:lnSpc>
              <a:spcBef>
                <a:spcPts val="0"/>
              </a:spcBef>
              <a:spcAft>
                <a:spcPts val="0"/>
              </a:spcAft>
              <a:buNone/>
            </a:pPr>
            <a:r>
              <a:rPr b="0" i="0" lang="en-US" sz="5556" u="none" cap="none" strike="noStrike">
                <a:solidFill>
                  <a:srgbClr val="000000"/>
                </a:solidFill>
                <a:latin typeface="Arial"/>
                <a:ea typeface="Arial"/>
                <a:cs typeface="Arial"/>
                <a:sym typeface="Arial"/>
              </a:rPr>
              <a:t>B. 5 cups</a:t>
            </a:r>
            <a:endParaRPr sz="100"/>
          </a:p>
          <a:p>
            <a:pPr indent="0" lvl="0" marL="0" marR="0" rtl="0" algn="l">
              <a:lnSpc>
                <a:spcPct val="140008"/>
              </a:lnSpc>
              <a:spcBef>
                <a:spcPts val="0"/>
              </a:spcBef>
              <a:spcAft>
                <a:spcPts val="0"/>
              </a:spcAft>
              <a:buNone/>
            </a:pPr>
            <a:r>
              <a:rPr b="0" i="0" lang="en-US" sz="5556" u="none" cap="none" strike="noStrike">
                <a:solidFill>
                  <a:srgbClr val="000000"/>
                </a:solidFill>
                <a:latin typeface="Arial"/>
                <a:ea typeface="Arial"/>
                <a:cs typeface="Arial"/>
                <a:sym typeface="Arial"/>
              </a:rPr>
              <a:t>C. 9 cups</a:t>
            </a:r>
            <a:endParaRPr sz="100"/>
          </a:p>
          <a:p>
            <a:pPr indent="0" lvl="0" marL="0" marR="0" rtl="0" algn="l">
              <a:lnSpc>
                <a:spcPct val="140008"/>
              </a:lnSpc>
              <a:spcBef>
                <a:spcPts val="0"/>
              </a:spcBef>
              <a:spcAft>
                <a:spcPts val="0"/>
              </a:spcAft>
              <a:buNone/>
            </a:pPr>
            <a:r>
              <a:rPr b="0" i="0" lang="en-US" sz="5556" u="none" cap="none" strike="noStrike">
                <a:solidFill>
                  <a:srgbClr val="000000"/>
                </a:solidFill>
                <a:latin typeface="Arial"/>
                <a:ea typeface="Arial"/>
                <a:cs typeface="Arial"/>
                <a:sym typeface="Arial"/>
              </a:rPr>
              <a:t>D. 25 cups</a:t>
            </a:r>
            <a:endParaRPr sz="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84000"/>
            </a:blip>
            <a:stretch>
              <a:fillRect b="-19397" l="0" r="-8554" t="-9258"/>
            </a:stretch>
          </a:blipFill>
          <a:ln>
            <a:noFill/>
          </a:ln>
        </p:spPr>
      </p:sp>
      <p:sp>
        <p:nvSpPr>
          <p:cNvPr id="156" name="Google Shape;156;p7"/>
          <p:cNvSpPr/>
          <p:nvPr/>
        </p:nvSpPr>
        <p:spPr>
          <a:xfrm>
            <a:off x="14773136"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4">
              <a:alphaModFix/>
            </a:blip>
            <a:stretch>
              <a:fillRect b="0" l="0" r="0" t="0"/>
            </a:stretch>
          </a:blipFill>
          <a:ln>
            <a:noFill/>
          </a:ln>
        </p:spPr>
      </p:sp>
      <p:sp>
        <p:nvSpPr>
          <p:cNvPr id="157" name="Google Shape;157;p7"/>
          <p:cNvSpPr txBox="1"/>
          <p:nvPr/>
        </p:nvSpPr>
        <p:spPr>
          <a:xfrm>
            <a:off x="2172897" y="3022047"/>
            <a:ext cx="11287006" cy="4109556"/>
          </a:xfrm>
          <a:prstGeom prst="rect">
            <a:avLst/>
          </a:prstGeom>
          <a:noFill/>
          <a:ln>
            <a:noFill/>
          </a:ln>
        </p:spPr>
        <p:txBody>
          <a:bodyPr anchorCtr="0" anchor="t" bIns="0" lIns="0" spcFirstLastPara="1" rIns="0" wrap="square" tIns="0">
            <a:spAutoFit/>
          </a:bodyPr>
          <a:lstStyle/>
          <a:p>
            <a:pPr indent="0" lvl="0" marL="0" marR="0" rtl="0" algn="l">
              <a:lnSpc>
                <a:spcPct val="5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40010"/>
              </a:lnSpc>
              <a:spcBef>
                <a:spcPts val="0"/>
              </a:spcBef>
              <a:spcAft>
                <a:spcPts val="0"/>
              </a:spcAft>
              <a:buNone/>
            </a:pPr>
            <a:r>
              <a:rPr b="0" i="0" lang="en-US" sz="9555" u="none" cap="none" strike="noStrike">
                <a:solidFill>
                  <a:srgbClr val="000000"/>
                </a:solidFill>
                <a:latin typeface="Arial"/>
                <a:ea typeface="Arial"/>
                <a:cs typeface="Arial"/>
                <a:sym typeface="Arial"/>
              </a:rPr>
              <a:t>C. 9 cups!</a:t>
            </a:r>
            <a:endParaRPr/>
          </a:p>
          <a:p>
            <a:pPr indent="0" lvl="0" marL="0" marR="0" rtl="0" algn="l">
              <a:lnSpc>
                <a:spcPct val="101925"/>
              </a:lnSpc>
              <a:spcBef>
                <a:spcPts val="0"/>
              </a:spcBef>
              <a:spcAft>
                <a:spcPts val="0"/>
              </a:spcAft>
              <a:buNone/>
            </a:pPr>
            <a:r>
              <a:t/>
            </a:r>
            <a:endParaRPr b="0" i="0" sz="9555"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sp>
      <p:sp>
        <p:nvSpPr>
          <p:cNvPr id="167" name="Google Shape;167;p8"/>
          <p:cNvSpPr/>
          <p:nvPr/>
        </p:nvSpPr>
        <p:spPr>
          <a:xfrm>
            <a:off x="14773136"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4">
              <a:alphaModFix/>
            </a:blip>
            <a:stretch>
              <a:fillRect b="0" l="0" r="0" t="0"/>
            </a:stretch>
          </a:blipFill>
          <a:ln>
            <a:noFill/>
          </a:ln>
        </p:spPr>
      </p:sp>
      <p:sp>
        <p:nvSpPr>
          <p:cNvPr id="168" name="Google Shape;168;p8"/>
          <p:cNvSpPr txBox="1"/>
          <p:nvPr/>
        </p:nvSpPr>
        <p:spPr>
          <a:xfrm>
            <a:off x="2300635" y="2026684"/>
            <a:ext cx="13686731" cy="7329006"/>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6956" u="none" cap="none" strike="noStrike">
                <a:solidFill>
                  <a:srgbClr val="FFFFFF"/>
                </a:solidFill>
                <a:latin typeface="Arial"/>
                <a:ea typeface="Arial"/>
                <a:cs typeface="Arial"/>
                <a:sym typeface="Arial"/>
              </a:rPr>
              <a:t>South Sudan is the</a:t>
            </a:r>
            <a:endParaRPr/>
          </a:p>
          <a:p>
            <a:pPr indent="0" lvl="0" marL="0" marR="0" rtl="0" algn="ctr">
              <a:lnSpc>
                <a:spcPct val="140008"/>
              </a:lnSpc>
              <a:spcBef>
                <a:spcPts val="0"/>
              </a:spcBef>
              <a:spcAft>
                <a:spcPts val="0"/>
              </a:spcAft>
              <a:buNone/>
            </a:pPr>
            <a:r>
              <a:rPr b="0" i="0" lang="en-US" sz="6956" u="none" cap="none" strike="noStrike">
                <a:solidFill>
                  <a:srgbClr val="FFFFFF"/>
                </a:solidFill>
                <a:latin typeface="Arial"/>
                <a:ea typeface="Arial"/>
                <a:cs typeface="Arial"/>
                <a:sym typeface="Arial"/>
              </a:rPr>
              <a:t>A. newest</a:t>
            </a:r>
            <a:endParaRPr/>
          </a:p>
          <a:p>
            <a:pPr indent="0" lvl="0" marL="0" marR="0" rtl="0" algn="ctr">
              <a:lnSpc>
                <a:spcPct val="140008"/>
              </a:lnSpc>
              <a:spcBef>
                <a:spcPts val="0"/>
              </a:spcBef>
              <a:spcAft>
                <a:spcPts val="0"/>
              </a:spcAft>
              <a:buNone/>
            </a:pPr>
            <a:r>
              <a:rPr b="0" i="0" lang="en-US" sz="6956" u="none" cap="none" strike="noStrike">
                <a:solidFill>
                  <a:srgbClr val="FFFFFF"/>
                </a:solidFill>
                <a:latin typeface="Arial"/>
                <a:ea typeface="Arial"/>
                <a:cs typeface="Arial"/>
                <a:sym typeface="Arial"/>
              </a:rPr>
              <a:t>B. oldest</a:t>
            </a:r>
            <a:endParaRPr/>
          </a:p>
          <a:p>
            <a:pPr indent="0" lvl="0" marL="0" marR="0" rtl="0" algn="ctr">
              <a:lnSpc>
                <a:spcPct val="140008"/>
              </a:lnSpc>
              <a:spcBef>
                <a:spcPts val="0"/>
              </a:spcBef>
              <a:spcAft>
                <a:spcPts val="0"/>
              </a:spcAft>
              <a:buNone/>
            </a:pPr>
            <a:r>
              <a:rPr b="0" i="0" lang="en-US" sz="6956" u="none" cap="none" strike="noStrike">
                <a:solidFill>
                  <a:srgbClr val="FFFFFF"/>
                </a:solidFill>
                <a:latin typeface="Arial"/>
                <a:ea typeface="Arial"/>
                <a:cs typeface="Arial"/>
                <a:sym typeface="Arial"/>
              </a:rPr>
              <a:t>C. highest</a:t>
            </a:r>
            <a:endParaRPr/>
          </a:p>
          <a:p>
            <a:pPr indent="0" lvl="0" marL="0" marR="0" rtl="0" algn="ctr">
              <a:lnSpc>
                <a:spcPct val="140008"/>
              </a:lnSpc>
              <a:spcBef>
                <a:spcPts val="0"/>
              </a:spcBef>
              <a:spcAft>
                <a:spcPts val="0"/>
              </a:spcAft>
              <a:buNone/>
            </a:pPr>
            <a:r>
              <a:rPr b="0" i="0" lang="en-US" sz="6956" u="none" cap="none" strike="noStrike">
                <a:solidFill>
                  <a:srgbClr val="FFFFFF"/>
                </a:solidFill>
                <a:latin typeface="Arial"/>
                <a:ea typeface="Arial"/>
                <a:cs typeface="Arial"/>
                <a:sym typeface="Arial"/>
              </a:rPr>
              <a:t>D. lowest country in the world</a:t>
            </a:r>
            <a:endParaRPr/>
          </a:p>
          <a:p>
            <a:pPr indent="0" lvl="0" marL="0" marR="0" rtl="0" algn="ctr">
              <a:lnSpc>
                <a:spcPct val="140008"/>
              </a:lnSpc>
              <a:spcBef>
                <a:spcPts val="0"/>
              </a:spcBef>
              <a:spcAft>
                <a:spcPts val="0"/>
              </a:spcAft>
              <a:buNone/>
            </a:pPr>
            <a:r>
              <a:t/>
            </a:r>
            <a:endParaRPr b="0" i="0" sz="6956" u="none" cap="none" strike="noStrik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sp>
      <p:sp>
        <p:nvSpPr>
          <p:cNvPr id="178" name="Google Shape;178;p9"/>
          <p:cNvSpPr/>
          <p:nvPr/>
        </p:nvSpPr>
        <p:spPr>
          <a:xfrm>
            <a:off x="14773136" y="0"/>
            <a:ext cx="3514864" cy="3514864"/>
          </a:xfrm>
          <a:custGeom>
            <a:rect b="b" l="l" r="r" t="t"/>
            <a:pathLst>
              <a:path extrusionOk="0" h="3514864" w="3514864">
                <a:moveTo>
                  <a:pt x="0" y="0"/>
                </a:moveTo>
                <a:lnTo>
                  <a:pt x="3514864" y="0"/>
                </a:lnTo>
                <a:lnTo>
                  <a:pt x="3514864" y="3514864"/>
                </a:lnTo>
                <a:lnTo>
                  <a:pt x="0" y="3514864"/>
                </a:lnTo>
                <a:lnTo>
                  <a:pt x="0" y="0"/>
                </a:lnTo>
                <a:close/>
              </a:path>
            </a:pathLst>
          </a:custGeom>
          <a:blipFill rotWithShape="1">
            <a:blip r:embed="rId4">
              <a:alphaModFix/>
            </a:blip>
            <a:stretch>
              <a:fillRect b="0" l="0" r="0" t="0"/>
            </a:stretch>
          </a:blipFill>
          <a:ln>
            <a:noFill/>
          </a:ln>
        </p:spPr>
      </p:sp>
      <p:sp>
        <p:nvSpPr>
          <p:cNvPr id="179" name="Google Shape;179;p9"/>
          <p:cNvSpPr txBox="1"/>
          <p:nvPr/>
        </p:nvSpPr>
        <p:spPr>
          <a:xfrm>
            <a:off x="6550620" y="6716505"/>
            <a:ext cx="5186760"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Arial"/>
                <a:ea typeface="Arial"/>
                <a:cs typeface="Arial"/>
                <a:sym typeface="Arial"/>
              </a:rPr>
              <a:t>A. newest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