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Gordita Bold" charset="1" panose="00000000000000000000"/>
      <p:regular r:id="rId28"/>
    </p:embeddedFont>
    <p:embeddedFont>
      <p:font typeface="Gordita" charset="1" panose="00000000000000000000"/>
      <p:regular r:id="rId29"/>
    </p:embeddedFont>
    <p:embeddedFont>
      <p:font typeface="Nothing You Could Do" charset="1" panose="0200000000000000000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notesMasters/notesMaster1.xml" Type="http://schemas.openxmlformats.org/officeDocument/2006/relationships/notesMaster"/><Relationship Id="rId31" Target="theme/theme2.xml" Type="http://schemas.openxmlformats.org/officeDocument/2006/relationships/theme"/><Relationship Id="rId32" Target="notesSlides/notesSlide1.xml" Type="http://schemas.openxmlformats.org/officeDocument/2006/relationships/notesSlide"/><Relationship Id="rId33" Target="notesSlides/notesSlide2.xml" Type="http://schemas.openxmlformats.org/officeDocument/2006/relationships/notesSlide"/><Relationship Id="rId34" Target="notesSlides/notesSlide3.xml" Type="http://schemas.openxmlformats.org/officeDocument/2006/relationships/notesSlide"/><Relationship Id="rId35" Target="notesSlides/notesSlide4.xml" Type="http://schemas.openxmlformats.org/officeDocument/2006/relationships/notesSlide"/><Relationship Id="rId36" Target="notesSlides/notesSlide5.xml" Type="http://schemas.openxmlformats.org/officeDocument/2006/relationships/notesSlide"/><Relationship Id="rId37" Target="notesSlides/notesSlide6.xml" Type="http://schemas.openxmlformats.org/officeDocument/2006/relationships/notesSlide"/><Relationship Id="rId38" Target="notesSlides/notesSlide7.xml" Type="http://schemas.openxmlformats.org/officeDocument/2006/relationships/notesSlide"/><Relationship Id="rId39" Target="notesSlides/notesSlide8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9.xml" Type="http://schemas.openxmlformats.org/officeDocument/2006/relationships/notesSlide"/><Relationship Id="rId41" Target="notesSlides/notesSlide10.xml" Type="http://schemas.openxmlformats.org/officeDocument/2006/relationships/notesSlide"/><Relationship Id="rId42" Target="notesSlides/notesSlide11.xml" Type="http://schemas.openxmlformats.org/officeDocument/2006/relationships/notesSlide"/><Relationship Id="rId43" Target="notesSlides/notesSlide12.xml" Type="http://schemas.openxmlformats.org/officeDocument/2006/relationships/notesSlide"/><Relationship Id="rId44" Target="notesSlides/notesSlide13.xml" Type="http://schemas.openxmlformats.org/officeDocument/2006/relationships/notesSlide"/><Relationship Id="rId45" Target="notesSlides/notesSlide14.xml" Type="http://schemas.openxmlformats.org/officeDocument/2006/relationships/notesSlide"/><Relationship Id="rId46" Target="notesSlides/notesSlide15.xml" Type="http://schemas.openxmlformats.org/officeDocument/2006/relationships/notesSlide"/><Relationship Id="rId47" Target="notesSlides/notesSlide16.xml" Type="http://schemas.openxmlformats.org/officeDocument/2006/relationships/notesSlide"/><Relationship Id="rId48" Target="notesSlides/notesSlide17.xml" Type="http://schemas.openxmlformats.org/officeDocument/2006/relationships/notesSlide"/><Relationship Id="rId49" Target="notesSlides/notesSlide18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19.xml" Type="http://schemas.openxmlformats.org/officeDocument/2006/relationships/notesSlide"/><Relationship Id="rId51" Target="notesSlides/notesSlide20.xml" Type="http://schemas.openxmlformats.org/officeDocument/2006/relationships/notesSlide"/><Relationship Id="rId52" Target="notesSlides/notesSlide21.xml" Type="http://schemas.openxmlformats.org/officeDocument/2006/relationships/notesSlide"/><Relationship Id="rId53" Target="fonts/font53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 - Kampala = Uganda</a:t>
            </a:r>
          </a:p>
          <a:p>
            <a:r>
              <a:rPr lang="en-US"/>
              <a:t>B - Kigali = Rwanda</a:t>
            </a:r>
          </a:p>
          <a:p>
            <a:r>
              <a:rPr lang="en-US"/>
              <a:t>C - Bujumbura = Burundi</a:t>
            </a:r>
          </a:p>
          <a:p>
            <a:r>
              <a:rPr lang="en-US"/>
              <a:t>D - Kinshasa = Democratic Republic of Congo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2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2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3.jpeg" Type="http://schemas.openxmlformats.org/officeDocument/2006/relationships/image"/><Relationship Id="rId4" Target="../media/image14.jpeg" Type="http://schemas.openxmlformats.org/officeDocument/2006/relationships/image"/><Relationship Id="rId5" Target="../media/image15.jpeg" Type="http://schemas.openxmlformats.org/officeDocument/2006/relationships/image"/><Relationship Id="rId6" Target="../media/image16.jpe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5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17.jpeg" Type="http://schemas.openxmlformats.org/officeDocument/2006/relationships/image"/><Relationship Id="rId4" Target="../media/image18.jpeg" Type="http://schemas.openxmlformats.org/officeDocument/2006/relationships/image"/><Relationship Id="rId5" Target="../media/image19.jpeg" Type="http://schemas.openxmlformats.org/officeDocument/2006/relationships/image"/><Relationship Id="rId6" Target="../media/image20.jpe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21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22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22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23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23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6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24.jpeg" Type="http://schemas.openxmlformats.org/officeDocument/2006/relationships/image"/><Relationship Id="rId4" Target="../media/image25.jpeg" Type="http://schemas.openxmlformats.org/officeDocument/2006/relationships/image"/><Relationship Id="rId5" Target="../media/image26.jpeg" Type="http://schemas.openxmlformats.org/officeDocument/2006/relationships/image"/><Relationship Id="rId6" Target="../media/image27.jpe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27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2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8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9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9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0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0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1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1.jpeg" Type="http://schemas.openxmlformats.org/officeDocument/2006/relationships/image"/><Relationship Id="rId4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98579">
            <a:off x="-1554772" y="2603644"/>
            <a:ext cx="7600452" cy="9461143"/>
          </a:xfrm>
          <a:custGeom>
            <a:avLst/>
            <a:gdLst/>
            <a:ahLst/>
            <a:cxnLst/>
            <a:rect r="r" b="b" t="t" l="l"/>
            <a:pathLst>
              <a:path h="9461143" w="7600452">
                <a:moveTo>
                  <a:pt x="0" y="0"/>
                </a:moveTo>
                <a:lnTo>
                  <a:pt x="7600452" y="0"/>
                </a:lnTo>
                <a:lnTo>
                  <a:pt x="7600452" y="9461144"/>
                </a:lnTo>
                <a:lnTo>
                  <a:pt x="0" y="9461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407020">
            <a:off x="12295888" y="-345364"/>
            <a:ext cx="7811319" cy="9723634"/>
          </a:xfrm>
          <a:custGeom>
            <a:avLst/>
            <a:gdLst/>
            <a:ahLst/>
            <a:cxnLst/>
            <a:rect r="r" b="b" t="t" l="l"/>
            <a:pathLst>
              <a:path h="9723634" w="7811319">
                <a:moveTo>
                  <a:pt x="0" y="0"/>
                </a:moveTo>
                <a:lnTo>
                  <a:pt x="7811319" y="0"/>
                </a:lnTo>
                <a:lnTo>
                  <a:pt x="7811319" y="9723633"/>
                </a:lnTo>
                <a:lnTo>
                  <a:pt x="0" y="9723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694574"/>
            <a:ext cx="18288000" cy="1184853"/>
          </a:xfrm>
          <a:custGeom>
            <a:avLst/>
            <a:gdLst/>
            <a:ahLst/>
            <a:cxnLst/>
            <a:rect r="r" b="b" t="t" l="l"/>
            <a:pathLst>
              <a:path h="1184853" w="18288000">
                <a:moveTo>
                  <a:pt x="0" y="0"/>
                </a:moveTo>
                <a:lnTo>
                  <a:pt x="18288000" y="0"/>
                </a:lnTo>
                <a:lnTo>
                  <a:pt x="18288000" y="1184852"/>
                </a:lnTo>
                <a:lnTo>
                  <a:pt x="0" y="11848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443483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510584" y="4688504"/>
            <a:ext cx="13266831" cy="2742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59"/>
              </a:lnSpc>
            </a:pPr>
            <a:r>
              <a:rPr lang="en-US" sz="7899">
                <a:solidFill>
                  <a:srgbClr val="C2963D"/>
                </a:solidFill>
                <a:latin typeface="Gordita Bold"/>
                <a:ea typeface="Gordita Bold"/>
                <a:cs typeface="Gordita Bold"/>
                <a:sym typeface="Gordita Bold"/>
              </a:rPr>
              <a:t>Harvest 2024 </a:t>
            </a:r>
          </a:p>
          <a:p>
            <a:pPr algn="ctr">
              <a:lnSpc>
                <a:spcPts val="11059"/>
              </a:lnSpc>
            </a:pPr>
            <a:r>
              <a:rPr lang="en-US" sz="7899">
                <a:solidFill>
                  <a:srgbClr val="C2963D"/>
                </a:solidFill>
                <a:latin typeface="Gordita Bold"/>
                <a:ea typeface="Gordita Bold"/>
                <a:cs typeface="Gordita Bold"/>
                <a:sym typeface="Gordita Bold"/>
              </a:rPr>
              <a:t>Quiz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026749" y="7708501"/>
            <a:ext cx="10234502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7B7B7B"/>
                </a:solidFill>
                <a:latin typeface="Gordita Bold"/>
                <a:ea typeface="Gordita Bold"/>
                <a:cs typeface="Gordita Bold"/>
                <a:sym typeface="Gordita Bold"/>
              </a:rPr>
              <a:t>Sowing Peace, Reaping Righteousness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684143" y="8759427"/>
            <a:ext cx="4574977" cy="505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4"/>
              </a:lnSpc>
            </a:pPr>
            <a:r>
              <a:rPr lang="en-US" sz="2960">
                <a:solidFill>
                  <a:srgbClr val="7B7B7B"/>
                </a:solidFill>
                <a:latin typeface="Gordita"/>
                <a:ea typeface="Gordita"/>
                <a:cs typeface="Gordita"/>
                <a:sym typeface="Gordita"/>
              </a:rPr>
              <a:t>comfortinternational.org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8759427"/>
            <a:ext cx="3223915" cy="505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4"/>
              </a:lnSpc>
            </a:pPr>
            <a:r>
              <a:rPr lang="en-US" sz="2960">
                <a:solidFill>
                  <a:srgbClr val="7B7B7B"/>
                </a:solidFill>
                <a:latin typeface="Gordita"/>
                <a:ea typeface="Gordita"/>
                <a:cs typeface="Gordita"/>
                <a:sym typeface="Gordita"/>
              </a:rPr>
              <a:t>SCIO SC030369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4635187" y="1019793"/>
            <a:ext cx="9017626" cy="4123707"/>
          </a:xfrm>
          <a:custGeom>
            <a:avLst/>
            <a:gdLst/>
            <a:ahLst/>
            <a:cxnLst/>
            <a:rect r="r" b="b" t="t" l="l"/>
            <a:pathLst>
              <a:path h="4123707" w="9017626">
                <a:moveTo>
                  <a:pt x="0" y="0"/>
                </a:moveTo>
                <a:lnTo>
                  <a:pt x="9017626" y="0"/>
                </a:lnTo>
                <a:lnTo>
                  <a:pt x="9017626" y="4123707"/>
                </a:lnTo>
                <a:lnTo>
                  <a:pt x="0" y="4123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96" r="0" b="-929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5268" y="904875"/>
            <a:ext cx="14477465" cy="8352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Which of these is banned in Rwanda?</a:t>
            </a:r>
          </a:p>
          <a:p>
            <a:pPr algn="ctr">
              <a:lnSpc>
                <a:spcPts val="9520"/>
              </a:lnSpc>
            </a:pP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A. Plastic bags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B. Alcohol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C. Diesel cars</a:t>
            </a:r>
          </a:p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D. Football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151" r="0" b="-91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5268" y="4232275"/>
            <a:ext cx="14477465" cy="1368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A. Plastic bags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840129"/>
            <a:ext cx="9875665" cy="5555062"/>
          </a:xfrm>
          <a:custGeom>
            <a:avLst/>
            <a:gdLst/>
            <a:ahLst/>
            <a:cxnLst/>
            <a:rect r="r" b="b" t="t" l="l"/>
            <a:pathLst>
              <a:path h="5555062" w="9875665">
                <a:moveTo>
                  <a:pt x="0" y="0"/>
                </a:moveTo>
                <a:lnTo>
                  <a:pt x="9875665" y="0"/>
                </a:lnTo>
                <a:lnTo>
                  <a:pt x="9875665" y="5555062"/>
                </a:lnTo>
                <a:lnTo>
                  <a:pt x="0" y="5555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89" r="0" b="-180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1021895"/>
            <a:ext cx="9253876" cy="6165395"/>
          </a:xfrm>
          <a:custGeom>
            <a:avLst/>
            <a:gdLst/>
            <a:ahLst/>
            <a:cxnLst/>
            <a:rect r="r" b="b" t="t" l="l"/>
            <a:pathLst>
              <a:path h="6165395" w="9253876">
                <a:moveTo>
                  <a:pt x="0" y="0"/>
                </a:moveTo>
                <a:lnTo>
                  <a:pt x="9253876" y="0"/>
                </a:lnTo>
                <a:lnTo>
                  <a:pt x="9253876" y="6165395"/>
                </a:lnTo>
                <a:lnTo>
                  <a:pt x="0" y="6165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285" r="0" b="-628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53876" y="-215061"/>
            <a:ext cx="9034124" cy="5770122"/>
          </a:xfrm>
          <a:custGeom>
            <a:avLst/>
            <a:gdLst/>
            <a:ahLst/>
            <a:cxnLst/>
            <a:rect r="r" b="b" t="t" l="l"/>
            <a:pathLst>
              <a:path h="5770122" w="9034124">
                <a:moveTo>
                  <a:pt x="0" y="0"/>
                </a:moveTo>
                <a:lnTo>
                  <a:pt x="9034124" y="0"/>
                </a:lnTo>
                <a:lnTo>
                  <a:pt x="9034124" y="5770123"/>
                </a:lnTo>
                <a:lnTo>
                  <a:pt x="0" y="57701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189" r="0" b="-218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253876" y="5143500"/>
            <a:ext cx="9407652" cy="6267848"/>
          </a:xfrm>
          <a:custGeom>
            <a:avLst/>
            <a:gdLst/>
            <a:ahLst/>
            <a:cxnLst/>
            <a:rect r="r" b="b" t="t" l="l"/>
            <a:pathLst>
              <a:path h="6267848" w="9407652">
                <a:moveTo>
                  <a:pt x="0" y="0"/>
                </a:moveTo>
                <a:lnTo>
                  <a:pt x="9407652" y="0"/>
                </a:lnTo>
                <a:lnTo>
                  <a:pt x="9407652" y="6267848"/>
                </a:lnTo>
                <a:lnTo>
                  <a:pt x="0" y="6267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611" r="0" b="-361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05268" y="904875"/>
            <a:ext cx="14477465" cy="8352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What animals can you find in Rwanda?</a:t>
            </a:r>
          </a:p>
          <a:p>
            <a:pPr algn="ctr">
              <a:lnSpc>
                <a:spcPts val="9520"/>
              </a:lnSpc>
            </a:pP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A. Alpacas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B. Mountain Gorillas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C. Tigers</a:t>
            </a:r>
          </a:p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D. Brown bears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5268" y="3992245"/>
            <a:ext cx="14477465" cy="3162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B. Mountain Gorillas</a:t>
            </a:r>
          </a:p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>
                <a:solidFill>
                  <a:srgbClr val="FFFFFF"/>
                </a:solidFill>
                <a:latin typeface="Gordita"/>
                <a:ea typeface="Gordita"/>
                <a:cs typeface="Gordita"/>
                <a:sym typeface="Gordita"/>
              </a:rPr>
              <a:t>Rwanda is home to the last remaining mountain gorillas in the world. You can also find elephants, giraffes, antelope, lions, rhino, hippos and many more animals!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840129"/>
            <a:ext cx="9875665" cy="5555062"/>
          </a:xfrm>
          <a:custGeom>
            <a:avLst/>
            <a:gdLst/>
            <a:ahLst/>
            <a:cxnLst/>
            <a:rect r="r" b="b" t="t" l="l"/>
            <a:pathLst>
              <a:path h="5555062" w="9875665">
                <a:moveTo>
                  <a:pt x="0" y="0"/>
                </a:moveTo>
                <a:lnTo>
                  <a:pt x="9875665" y="0"/>
                </a:lnTo>
                <a:lnTo>
                  <a:pt x="9875665" y="5555062"/>
                </a:lnTo>
                <a:lnTo>
                  <a:pt x="0" y="5555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1021895"/>
            <a:ext cx="9253876" cy="6165395"/>
          </a:xfrm>
          <a:custGeom>
            <a:avLst/>
            <a:gdLst/>
            <a:ahLst/>
            <a:cxnLst/>
            <a:rect r="r" b="b" t="t" l="l"/>
            <a:pathLst>
              <a:path h="6165395" w="9253876">
                <a:moveTo>
                  <a:pt x="0" y="0"/>
                </a:moveTo>
                <a:lnTo>
                  <a:pt x="9253876" y="0"/>
                </a:lnTo>
                <a:lnTo>
                  <a:pt x="9253876" y="6165395"/>
                </a:lnTo>
                <a:lnTo>
                  <a:pt x="0" y="6165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1" r="0" b="-3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53876" y="-215061"/>
            <a:ext cx="9034124" cy="5770122"/>
          </a:xfrm>
          <a:custGeom>
            <a:avLst/>
            <a:gdLst/>
            <a:ahLst/>
            <a:cxnLst/>
            <a:rect r="r" b="b" t="t" l="l"/>
            <a:pathLst>
              <a:path h="5770122" w="9034124">
                <a:moveTo>
                  <a:pt x="0" y="0"/>
                </a:moveTo>
                <a:lnTo>
                  <a:pt x="9034124" y="0"/>
                </a:lnTo>
                <a:lnTo>
                  <a:pt x="9034124" y="5770123"/>
                </a:lnTo>
                <a:lnTo>
                  <a:pt x="0" y="57701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086" r="0" b="-308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253876" y="5143500"/>
            <a:ext cx="9407652" cy="6267848"/>
          </a:xfrm>
          <a:custGeom>
            <a:avLst/>
            <a:gdLst/>
            <a:ahLst/>
            <a:cxnLst/>
            <a:rect r="r" b="b" t="t" l="l"/>
            <a:pathLst>
              <a:path h="6267848" w="9407652">
                <a:moveTo>
                  <a:pt x="0" y="0"/>
                </a:moveTo>
                <a:lnTo>
                  <a:pt x="9407652" y="0"/>
                </a:lnTo>
                <a:lnTo>
                  <a:pt x="9407652" y="6267848"/>
                </a:lnTo>
                <a:lnTo>
                  <a:pt x="0" y="6267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1" r="0" b="-3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05268" y="1317072"/>
            <a:ext cx="14477465" cy="8352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What is Rwanda’s biggest export?</a:t>
            </a:r>
          </a:p>
          <a:p>
            <a:pPr algn="ctr">
              <a:lnSpc>
                <a:spcPts val="9520"/>
              </a:lnSpc>
            </a:pP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A. Coffee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B. Salmon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C. Rice</a:t>
            </a:r>
          </a:p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D. Fabric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5268" y="4383088"/>
            <a:ext cx="14477465" cy="1368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A. Coffee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96" r="0" b="-929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5268" y="1184179"/>
            <a:ext cx="14477465" cy="8352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What is the currency in Rwanda?</a:t>
            </a:r>
          </a:p>
          <a:p>
            <a:pPr algn="ctr">
              <a:lnSpc>
                <a:spcPts val="9520"/>
              </a:lnSpc>
            </a:pP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A. Rwandan Francs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B. US Dollars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C. Pound Sterling</a:t>
            </a:r>
          </a:p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D. Rwandan Pesos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151" r="0" b="-91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5268" y="4383088"/>
            <a:ext cx="14477465" cy="1368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A. Rwandan francs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151" r="0" b="-91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5268" y="1184179"/>
            <a:ext cx="14477465" cy="7152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Rwanda is known as the ... </a:t>
            </a:r>
          </a:p>
          <a:p>
            <a:pPr algn="ctr">
              <a:lnSpc>
                <a:spcPts val="9520"/>
              </a:lnSpc>
            </a:pP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A. Land of a thousand elephants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B. Land of a thousand people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C. Land of a thousand hills</a:t>
            </a:r>
          </a:p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D. Land of a thousand years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151" r="0" b="-91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5268" y="4383088"/>
            <a:ext cx="14477465" cy="1368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C. Land of a thousand hills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98" y="0"/>
            <a:ext cx="18288000" cy="11689080"/>
          </a:xfrm>
          <a:custGeom>
            <a:avLst/>
            <a:gdLst/>
            <a:ahLst/>
            <a:cxnLst/>
            <a:rect r="r" b="b" t="t" l="l"/>
            <a:pathLst>
              <a:path h="11689080" w="18288000">
                <a:moveTo>
                  <a:pt x="0" y="0"/>
                </a:moveTo>
                <a:lnTo>
                  <a:pt x="18288000" y="0"/>
                </a:lnTo>
                <a:lnTo>
                  <a:pt x="18288000" y="11689080"/>
                </a:lnTo>
                <a:lnTo>
                  <a:pt x="0" y="11689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35095" y="3345655"/>
            <a:ext cx="16224205" cy="4902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17"/>
              </a:lnSpc>
            </a:pPr>
            <a:r>
              <a:rPr lang="en-US" sz="5012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Matthew 5v9: “Blessed are the peacemakers, for they will be called children of God.”</a:t>
            </a:r>
          </a:p>
          <a:p>
            <a:pPr algn="ctr">
              <a:lnSpc>
                <a:spcPts val="7017"/>
              </a:lnSpc>
            </a:pPr>
          </a:p>
          <a:p>
            <a:pPr algn="ctr">
              <a:lnSpc>
                <a:spcPts val="7017"/>
              </a:lnSpc>
            </a:pPr>
            <a:r>
              <a:rPr lang="en-US" sz="5012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James 3v18: “Peacemakers who sow in peace reap a harvest of righteousness.”</a:t>
            </a:r>
          </a:p>
          <a:p>
            <a:pPr algn="ctr">
              <a:lnSpc>
                <a:spcPts val="3797"/>
              </a:lnSpc>
            </a:pPr>
            <a:r>
              <a:rPr lang="en-US" sz="2712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NIV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875665" cy="5555062"/>
          </a:xfrm>
          <a:custGeom>
            <a:avLst/>
            <a:gdLst/>
            <a:ahLst/>
            <a:cxnLst/>
            <a:rect r="r" b="b" t="t" l="l"/>
            <a:pathLst>
              <a:path h="5555062" w="9875665">
                <a:moveTo>
                  <a:pt x="0" y="0"/>
                </a:moveTo>
                <a:lnTo>
                  <a:pt x="9875665" y="0"/>
                </a:lnTo>
                <a:lnTo>
                  <a:pt x="9875665" y="5555062"/>
                </a:lnTo>
                <a:lnTo>
                  <a:pt x="0" y="5555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5143500"/>
            <a:ext cx="9253876" cy="6165395"/>
          </a:xfrm>
          <a:custGeom>
            <a:avLst/>
            <a:gdLst/>
            <a:ahLst/>
            <a:cxnLst/>
            <a:rect r="r" b="b" t="t" l="l"/>
            <a:pathLst>
              <a:path h="6165395" w="9253876">
                <a:moveTo>
                  <a:pt x="0" y="0"/>
                </a:moveTo>
                <a:lnTo>
                  <a:pt x="9253876" y="0"/>
                </a:lnTo>
                <a:lnTo>
                  <a:pt x="9253876" y="6165395"/>
                </a:lnTo>
                <a:lnTo>
                  <a:pt x="0" y="6165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12" t="0" r="-2512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53876" y="-215061"/>
            <a:ext cx="9034124" cy="5770122"/>
          </a:xfrm>
          <a:custGeom>
            <a:avLst/>
            <a:gdLst/>
            <a:ahLst/>
            <a:cxnLst/>
            <a:rect r="r" b="b" t="t" l="l"/>
            <a:pathLst>
              <a:path h="5770122" w="9034124">
                <a:moveTo>
                  <a:pt x="0" y="0"/>
                </a:moveTo>
                <a:lnTo>
                  <a:pt x="9034124" y="0"/>
                </a:lnTo>
                <a:lnTo>
                  <a:pt x="9034124" y="5770123"/>
                </a:lnTo>
                <a:lnTo>
                  <a:pt x="0" y="57701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745" t="0" r="-474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253876" y="5143500"/>
            <a:ext cx="9407652" cy="6267848"/>
          </a:xfrm>
          <a:custGeom>
            <a:avLst/>
            <a:gdLst/>
            <a:ahLst/>
            <a:cxnLst/>
            <a:rect r="r" b="b" t="t" l="l"/>
            <a:pathLst>
              <a:path h="6267848" w="9407652">
                <a:moveTo>
                  <a:pt x="0" y="0"/>
                </a:moveTo>
                <a:lnTo>
                  <a:pt x="9407652" y="0"/>
                </a:lnTo>
                <a:lnTo>
                  <a:pt x="9407652" y="6267848"/>
                </a:lnTo>
                <a:lnTo>
                  <a:pt x="0" y="6267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6" r="0" b="-4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02570" y="2214286"/>
            <a:ext cx="14477465" cy="1012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60"/>
              </a:lnSpc>
              <a:spcBef>
                <a:spcPct val="0"/>
              </a:spcBef>
            </a:pPr>
            <a:r>
              <a:rPr lang="en-US" sz="59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Which flag belongs to Rwanda?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54830" y="465455"/>
            <a:ext cx="1147740" cy="1012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260"/>
              </a:lnSpc>
              <a:spcBef>
                <a:spcPct val="0"/>
              </a:spcBef>
            </a:pPr>
            <a:r>
              <a:rPr lang="en-US" sz="59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A.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875665" y="465455"/>
            <a:ext cx="1147740" cy="1012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260"/>
              </a:lnSpc>
              <a:spcBef>
                <a:spcPct val="0"/>
              </a:spcBef>
            </a:pPr>
            <a:r>
              <a:rPr lang="en-US" sz="59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B.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875665" y="6928008"/>
            <a:ext cx="1147740" cy="1012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260"/>
              </a:lnSpc>
              <a:spcBef>
                <a:spcPct val="0"/>
              </a:spcBef>
            </a:pPr>
            <a:r>
              <a:rPr lang="en-US" sz="59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D.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54830" y="6928008"/>
            <a:ext cx="1147740" cy="1012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260"/>
              </a:lnSpc>
              <a:spcBef>
                <a:spcPct val="0"/>
              </a:spcBef>
            </a:pPr>
            <a:r>
              <a:rPr lang="en-US" sz="59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C.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948690"/>
            <a:ext cx="18288000" cy="12184380"/>
          </a:xfrm>
          <a:custGeom>
            <a:avLst/>
            <a:gdLst/>
            <a:ahLst/>
            <a:cxnLst/>
            <a:rect r="r" b="b" t="t" l="l"/>
            <a:pathLst>
              <a:path h="12184380" w="1828800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6" r="0" b="-4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53104" y="3324364"/>
            <a:ext cx="14477465" cy="4066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D!</a:t>
            </a:r>
          </a:p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FFFFFF"/>
                </a:solidFill>
                <a:latin typeface="Gordita"/>
                <a:ea typeface="Gordita"/>
                <a:cs typeface="Gordita"/>
                <a:sym typeface="Gordita"/>
              </a:rPr>
              <a:t>A = South Sudan</a:t>
            </a:r>
          </a:p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FFFFFF"/>
                </a:solidFill>
                <a:latin typeface="Gordita"/>
                <a:ea typeface="Gordita"/>
                <a:cs typeface="Gordita"/>
                <a:sym typeface="Gordita"/>
              </a:rPr>
              <a:t>B = South Africa </a:t>
            </a:r>
          </a:p>
          <a:p>
            <a:pPr algn="ctr">
              <a:lnSpc>
                <a:spcPts val="6020"/>
              </a:lnSpc>
              <a:spcBef>
                <a:spcPct val="0"/>
              </a:spcBef>
            </a:pPr>
            <a:r>
              <a:rPr lang="en-US" sz="4300">
                <a:solidFill>
                  <a:srgbClr val="FFFFFF"/>
                </a:solidFill>
                <a:latin typeface="Gordita"/>
                <a:ea typeface="Gordita"/>
                <a:cs typeface="Gordita"/>
                <a:sym typeface="Gordita"/>
              </a:rPr>
              <a:t>C = Scotland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98579">
            <a:off x="-1554772" y="2603644"/>
            <a:ext cx="7600452" cy="9461143"/>
          </a:xfrm>
          <a:custGeom>
            <a:avLst/>
            <a:gdLst/>
            <a:ahLst/>
            <a:cxnLst/>
            <a:rect r="r" b="b" t="t" l="l"/>
            <a:pathLst>
              <a:path h="9461143" w="7600452">
                <a:moveTo>
                  <a:pt x="0" y="0"/>
                </a:moveTo>
                <a:lnTo>
                  <a:pt x="7600452" y="0"/>
                </a:lnTo>
                <a:lnTo>
                  <a:pt x="7600452" y="9461144"/>
                </a:lnTo>
                <a:lnTo>
                  <a:pt x="0" y="9461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407020">
            <a:off x="12295888" y="-345364"/>
            <a:ext cx="7811319" cy="9723634"/>
          </a:xfrm>
          <a:custGeom>
            <a:avLst/>
            <a:gdLst/>
            <a:ahLst/>
            <a:cxnLst/>
            <a:rect r="r" b="b" t="t" l="l"/>
            <a:pathLst>
              <a:path h="9723634" w="7811319">
                <a:moveTo>
                  <a:pt x="0" y="0"/>
                </a:moveTo>
                <a:lnTo>
                  <a:pt x="7811319" y="0"/>
                </a:lnTo>
                <a:lnTo>
                  <a:pt x="7811319" y="9723633"/>
                </a:lnTo>
                <a:lnTo>
                  <a:pt x="0" y="9723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694574"/>
            <a:ext cx="18288000" cy="1184853"/>
          </a:xfrm>
          <a:custGeom>
            <a:avLst/>
            <a:gdLst/>
            <a:ahLst/>
            <a:cxnLst/>
            <a:rect r="r" b="b" t="t" l="l"/>
            <a:pathLst>
              <a:path h="1184853" w="18288000">
                <a:moveTo>
                  <a:pt x="0" y="0"/>
                </a:moveTo>
                <a:lnTo>
                  <a:pt x="18288000" y="0"/>
                </a:lnTo>
                <a:lnTo>
                  <a:pt x="18288000" y="1184852"/>
                </a:lnTo>
                <a:lnTo>
                  <a:pt x="0" y="11848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443483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604036" y="1028700"/>
            <a:ext cx="7079927" cy="2893985"/>
          </a:xfrm>
          <a:custGeom>
            <a:avLst/>
            <a:gdLst/>
            <a:ahLst/>
            <a:cxnLst/>
            <a:rect r="r" b="b" t="t" l="l"/>
            <a:pathLst>
              <a:path h="2893985" w="7079927">
                <a:moveTo>
                  <a:pt x="0" y="0"/>
                </a:moveTo>
                <a:lnTo>
                  <a:pt x="7079928" y="0"/>
                </a:lnTo>
                <a:lnTo>
                  <a:pt x="7079928" y="2893985"/>
                </a:lnTo>
                <a:lnTo>
                  <a:pt x="0" y="28939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510584" y="4591647"/>
            <a:ext cx="13266831" cy="2742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59"/>
              </a:lnSpc>
            </a:pPr>
            <a:r>
              <a:rPr lang="en-US" sz="7899">
                <a:solidFill>
                  <a:srgbClr val="C2963D"/>
                </a:solidFill>
                <a:latin typeface="Nothing You Could Do"/>
                <a:ea typeface="Nothing You Could Do"/>
                <a:cs typeface="Nothing You Could Do"/>
                <a:sym typeface="Nothing You Could Do"/>
              </a:rPr>
              <a:t>Murakoze cyane! Thanks for listening!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684143" y="8759427"/>
            <a:ext cx="4574977" cy="505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4"/>
              </a:lnSpc>
            </a:pPr>
            <a:r>
              <a:rPr lang="en-US" sz="2960">
                <a:solidFill>
                  <a:srgbClr val="7B7B7B"/>
                </a:solidFill>
                <a:latin typeface="Gordita"/>
                <a:ea typeface="Gordita"/>
                <a:cs typeface="Gordita"/>
                <a:sym typeface="Gordita"/>
              </a:rPr>
              <a:t>comfortinternational.org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8759427"/>
            <a:ext cx="3223915" cy="505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4"/>
              </a:lnSpc>
            </a:pPr>
            <a:r>
              <a:rPr lang="en-US" sz="2960">
                <a:solidFill>
                  <a:srgbClr val="7B7B7B"/>
                </a:solidFill>
                <a:latin typeface="Gordita"/>
                <a:ea typeface="Gordita"/>
                <a:cs typeface="Gordita"/>
                <a:sym typeface="Gordita"/>
              </a:rPr>
              <a:t>SCIO SC030369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199620"/>
          </a:xfrm>
          <a:custGeom>
            <a:avLst/>
            <a:gdLst/>
            <a:ahLst/>
            <a:cxnLst/>
            <a:rect r="r" b="b" t="t" l="l"/>
            <a:pathLst>
              <a:path h="12199620" w="18288000">
                <a:moveTo>
                  <a:pt x="0" y="0"/>
                </a:moveTo>
                <a:lnTo>
                  <a:pt x="18288000" y="0"/>
                </a:lnTo>
                <a:lnTo>
                  <a:pt x="18288000" y="12199620"/>
                </a:lnTo>
                <a:lnTo>
                  <a:pt x="0" y="12199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086350" y="4524782"/>
            <a:ext cx="8115300" cy="1177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9"/>
              </a:lnSpc>
            </a:pPr>
            <a:r>
              <a:rPr lang="en-US" sz="6907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Rwanda Quiz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151" r="0" b="-91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75395" y="904875"/>
            <a:ext cx="15137210" cy="8352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How many people live in Rwanda?</a:t>
            </a:r>
          </a:p>
          <a:p>
            <a:pPr algn="ctr">
              <a:lnSpc>
                <a:spcPts val="9520"/>
              </a:lnSpc>
            </a:pP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A. 3 million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B. 13 million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C. 30 million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D. 100 million</a:t>
            </a:r>
          </a:p>
          <a:p>
            <a:pPr algn="ctr">
              <a:lnSpc>
                <a:spcPts val="952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151" r="0" b="-91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999460" y="4991100"/>
            <a:ext cx="6289080" cy="1368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B. 13 million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151" r="0" b="-91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56218" y="904875"/>
            <a:ext cx="14477465" cy="10752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What is the official language of Rwanda?</a:t>
            </a:r>
          </a:p>
          <a:p>
            <a:pPr algn="ctr">
              <a:lnSpc>
                <a:spcPts val="9520"/>
              </a:lnSpc>
            </a:pP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A. English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B. French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C. Swahili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D. Kinyarwanda</a:t>
            </a:r>
          </a:p>
          <a:p>
            <a:pPr algn="ctr">
              <a:lnSpc>
                <a:spcPts val="9520"/>
              </a:lnSpc>
              <a:spcBef>
                <a:spcPct val="0"/>
              </a:spcBef>
            </a:pPr>
          </a:p>
          <a:p>
            <a:pPr algn="l">
              <a:lnSpc>
                <a:spcPts val="952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151" r="0" b="-91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951417" y="4366752"/>
            <a:ext cx="12385166" cy="3048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99"/>
              </a:lnSpc>
            </a:pPr>
            <a:r>
              <a:rPr lang="en-US" sz="8213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D - Kinyarwanda</a:t>
            </a:r>
          </a:p>
          <a:p>
            <a:pPr algn="ctr">
              <a:lnSpc>
                <a:spcPts val="6319"/>
              </a:lnSpc>
              <a:spcBef>
                <a:spcPct val="0"/>
              </a:spcBef>
            </a:pPr>
            <a:r>
              <a:rPr lang="en-US" sz="4514">
                <a:solidFill>
                  <a:srgbClr val="FFFFFF"/>
                </a:solidFill>
                <a:latin typeface="Gordita"/>
                <a:ea typeface="Gordita"/>
                <a:cs typeface="Gordita"/>
                <a:sym typeface="Gordita"/>
              </a:rPr>
              <a:t>However many people also speak English, French and Swahili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96" r="0" b="-929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5268" y="906145"/>
            <a:ext cx="14477465" cy="8352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What is the capital of Rwanda?</a:t>
            </a:r>
          </a:p>
          <a:p>
            <a:pPr algn="ctr">
              <a:lnSpc>
                <a:spcPts val="9520"/>
              </a:lnSpc>
            </a:pP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A. Kampala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B. Kigali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C. Bujumbura</a:t>
            </a:r>
          </a:p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D. Kinshasa </a:t>
            </a:r>
          </a:p>
          <a:p>
            <a:pPr algn="l">
              <a:lnSpc>
                <a:spcPts val="952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96" r="0" b="-929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3136" y="0"/>
            <a:ext cx="3514864" cy="3514864"/>
          </a:xfrm>
          <a:custGeom>
            <a:avLst/>
            <a:gdLst/>
            <a:ahLst/>
            <a:cxnLst/>
            <a:rect r="r" b="b" t="t" l="l"/>
            <a:pathLst>
              <a:path h="3514864" w="3514864">
                <a:moveTo>
                  <a:pt x="0" y="0"/>
                </a:moveTo>
                <a:lnTo>
                  <a:pt x="3514864" y="0"/>
                </a:lnTo>
                <a:lnTo>
                  <a:pt x="3514864" y="3514864"/>
                </a:lnTo>
                <a:lnTo>
                  <a:pt x="0" y="351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184241" y="3143109"/>
            <a:ext cx="13919518" cy="384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99"/>
              </a:lnSpc>
            </a:pPr>
            <a:r>
              <a:rPr lang="en-US" sz="8213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B - Kigali</a:t>
            </a:r>
          </a:p>
          <a:p>
            <a:pPr algn="ctr">
              <a:lnSpc>
                <a:spcPts val="6319"/>
              </a:lnSpc>
              <a:spcBef>
                <a:spcPct val="0"/>
              </a:spcBef>
            </a:pPr>
            <a:r>
              <a:rPr lang="en-US" sz="4514">
                <a:solidFill>
                  <a:srgbClr val="FFFFFF"/>
                </a:solidFill>
                <a:latin typeface="Gordita"/>
                <a:ea typeface="Gordita"/>
                <a:cs typeface="Gordita"/>
                <a:sym typeface="Gordita"/>
              </a:rPr>
              <a:t>See if you can name the other countries whose capital’s are named here - all countries that Comfort International works in!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DAGKo86h768</dc:identifier>
  <dcterms:modified xsi:type="dcterms:W3CDTF">2011-08-01T06:04:30Z</dcterms:modified>
  <cp:revision>1</cp:revision>
  <dc:title>Children &amp; Young People's Quiz Harvest Pack 2024</dc:title>
</cp:coreProperties>
</file>