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Gordita Bold" charset="1" panose="00000000000000000000"/>
      <p:regular r:id="rId28"/>
    </p:embeddedFont>
    <p:embeddedFont>
      <p:font typeface="Gordita" charset="1" panose="00000000000000000000"/>
      <p:regular r:id="rId29"/>
    </p:embeddedFont>
    <p:embeddedFont>
      <p:font typeface="Nothing You Could Do" charset="1" panose="02000000000000000000"/>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notesMasters/notesMaster1.xml" Type="http://schemas.openxmlformats.org/officeDocument/2006/relationships/notesMaster"/><Relationship Id="rId31" Target="theme/theme2.xml" Type="http://schemas.openxmlformats.org/officeDocument/2006/relationships/theme"/><Relationship Id="rId32" Target="notesSlides/notesSlide1.xml" Type="http://schemas.openxmlformats.org/officeDocument/2006/relationships/notesSlide"/><Relationship Id="rId33" Target="notesSlides/notesSlide2.xml" Type="http://schemas.openxmlformats.org/officeDocument/2006/relationships/notesSlide"/><Relationship Id="rId34" Target="notesSlides/notesSlide3.xml" Type="http://schemas.openxmlformats.org/officeDocument/2006/relationships/notesSlide"/><Relationship Id="rId35" Target="notesSlides/notesSlide4.xml" Type="http://schemas.openxmlformats.org/officeDocument/2006/relationships/notesSlide"/><Relationship Id="rId36" Target="notesSlides/notesSlide5.xml" Type="http://schemas.openxmlformats.org/officeDocument/2006/relationships/notesSlide"/><Relationship Id="rId37" Target="notesSlides/notesSlide6.xml" Type="http://schemas.openxmlformats.org/officeDocument/2006/relationships/notesSlide"/><Relationship Id="rId38" Target="notesSlides/notesSlide7.xml" Type="http://schemas.openxmlformats.org/officeDocument/2006/relationships/notesSlide"/><Relationship Id="rId39" Target="notesSlides/notesSlide8.xml" Type="http://schemas.openxmlformats.org/officeDocument/2006/relationships/notesSlide"/><Relationship Id="rId4" Target="theme/theme1.xml" Type="http://schemas.openxmlformats.org/officeDocument/2006/relationships/theme"/><Relationship Id="rId40" Target="notesSlides/notesSlide9.xml" Type="http://schemas.openxmlformats.org/officeDocument/2006/relationships/notesSlide"/><Relationship Id="rId41" Target="notesSlides/notesSlide10.xml" Type="http://schemas.openxmlformats.org/officeDocument/2006/relationships/notesSlide"/><Relationship Id="rId42" Target="notesSlides/notesSlide11.xml" Type="http://schemas.openxmlformats.org/officeDocument/2006/relationships/notesSlide"/><Relationship Id="rId43" Target="notesSlides/notesSlide12.xml" Type="http://schemas.openxmlformats.org/officeDocument/2006/relationships/notesSlide"/><Relationship Id="rId44" Target="notesSlides/notesSlide13.xml" Type="http://schemas.openxmlformats.org/officeDocument/2006/relationships/notesSlide"/><Relationship Id="rId45" Target="notesSlides/notesSlide14.xml" Type="http://schemas.openxmlformats.org/officeDocument/2006/relationships/notesSlide"/><Relationship Id="rId46" Target="notesSlides/notesSlide15.xml" Type="http://schemas.openxmlformats.org/officeDocument/2006/relationships/notesSlide"/><Relationship Id="rId47" Target="notesSlides/notesSlide16.xml" Type="http://schemas.openxmlformats.org/officeDocument/2006/relationships/notesSlide"/><Relationship Id="rId48" Target="notesSlides/notesSlide17.xml" Type="http://schemas.openxmlformats.org/officeDocument/2006/relationships/notesSlide"/><Relationship Id="rId49" Target="notesSlides/notesSlide18.xml" Type="http://schemas.openxmlformats.org/officeDocument/2006/relationships/notesSlide"/><Relationship Id="rId5" Target="tableStyles.xml" Type="http://schemas.openxmlformats.org/officeDocument/2006/relationships/tableStyles"/><Relationship Id="rId50" Target="notesSlides/notesSlide19.xml" Type="http://schemas.openxmlformats.org/officeDocument/2006/relationships/notesSlide"/><Relationship Id="rId51" Target="notesSlides/notesSlide20.xml" Type="http://schemas.openxmlformats.org/officeDocument/2006/relationships/notesSlide"/><Relationship Id="rId52" Target="notesSlides/notesSlide21.xml" Type="http://schemas.openxmlformats.org/officeDocument/2006/relationships/notesSlide"/><Relationship Id="rId53" Target="fonts/font53.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 - 110 million people live in DRC, making it the 15th largest population in the world!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 -  Over 200 languages and dialects are spoken in D.R. Congo! There are 5 main languages, which are French, Kikongo (Kituba), Lingala, Swahili, and Tshiluba, as well as many other dialects. Can you say anything in another language?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 - Kinshasa. See if you can name the other countries whose capitals are named here! (Kampala = Uganda, Bujumbura = Burundi, Kigali = Rwanda.) Comfort International works in all of these countries as well as South Sudan whose capital is Juba.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 Football is the most popular sport in the DRC. The national team have won the African cup of nations twice.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 - Mountain Gorillas. DRC and Rwanda are home to the last remaining mountain gorillas in the world. You can also find elephants, giraffes, antelope, lions, rhino, hippos and many more animals!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 - Copper is the DRC’s biggest export. DRC is home to many mines of natural minerals and precious metals, making it very vulnerable to exploitation from people wanting to control the mines from DRC and other countries.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 - Volcano Eruption. There is an active volcano in DRC called Mount Nyiragongo which erupted in 2002 and then again in 2021. You can see some of the volcanic rock in the picture on the slide.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 - The second largest rainforest in the world. Congo is home to the Congo Basin rainforest which is the largest in the world after the Amazon rainforest.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 DRC</a:t>
            </a:r>
          </a:p>
          <a:p>
            <a:r>
              <a:rPr lang="en-US"/>
              <a:t>B = South Africa </a:t>
            </a:r>
          </a:p>
          <a:p>
            <a:r>
              <a:rPr lang="en-US"/>
              <a:t>C = Scotland</a:t>
            </a:r>
          </a:p>
          <a:p>
            <a:r>
              <a:rPr lang="en-US"/>
              <a:t>D = Rwanda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6.jpeg" Type="http://schemas.openxmlformats.org/officeDocument/2006/relationships/image"/><Relationship Id="rId4"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8.jpeg" Type="http://schemas.openxmlformats.org/officeDocument/2006/relationships/image"/><Relationship Id="rId4"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9.jpe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0.jpeg" Type="http://schemas.openxmlformats.org/officeDocument/2006/relationships/image"/><Relationship Id="rId4"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1.jpeg" Type="http://schemas.openxmlformats.org/officeDocument/2006/relationships/image"/><Relationship Id="rId4"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2.jpeg" Type="http://schemas.openxmlformats.org/officeDocument/2006/relationships/image"/><Relationship Id="rId4"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3.jpeg" Type="http://schemas.openxmlformats.org/officeDocument/2006/relationships/image"/><Relationship Id="rId4" Target="../media/image14.jpeg" Type="http://schemas.openxmlformats.org/officeDocument/2006/relationships/image"/><Relationship Id="rId5" Target="../media/image15.jpeg" Type="http://schemas.openxmlformats.org/officeDocument/2006/relationships/image"/><Relationship Id="rId6" Target="../media/image16.jpeg" Type="http://schemas.openxmlformats.org/officeDocument/2006/relationships/image"/><Relationship Id="rId7"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7.jpeg" Type="http://schemas.openxmlformats.org/officeDocument/2006/relationships/image"/><Relationship Id="rId4" Target="../media/image18.jpeg" Type="http://schemas.openxmlformats.org/officeDocument/2006/relationships/image"/><Relationship Id="rId5" Target="../media/image19.jpeg" Type="http://schemas.openxmlformats.org/officeDocument/2006/relationships/image"/><Relationship Id="rId6" Target="../media/image20.jpeg" Type="http://schemas.openxmlformats.org/officeDocument/2006/relationships/image"/><Relationship Id="rId7" Target="../media/image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1.jpeg" Type="http://schemas.openxmlformats.org/officeDocument/2006/relationships/image"/><Relationship Id="rId4"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2.jpeg" Type="http://schemas.openxmlformats.org/officeDocument/2006/relationships/image"/><Relationship Id="rId4" Target="../media/image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3.jpeg" Type="http://schemas.openxmlformats.org/officeDocument/2006/relationships/image"/><Relationship Id="rId4" Target="../media/image24.jpeg" Type="http://schemas.openxmlformats.org/officeDocument/2006/relationships/image"/><Relationship Id="rId5" Target="../media/image25.jpeg" Type="http://schemas.openxmlformats.org/officeDocument/2006/relationships/image"/><Relationship Id="rId6" Target="../media/image7.png" Type="http://schemas.openxmlformats.org/officeDocument/2006/relationships/image"/><Relationship Id="rId7" Target="../media/image2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9.jpeg" Type="http://schemas.openxmlformats.org/officeDocument/2006/relationships/image"/><Relationship Id="rId4" Target="../media/image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0.jpeg" Type="http://schemas.openxmlformats.org/officeDocument/2006/relationships/image"/><Relationship Id="rId4" Target="../media/image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1.jpeg" Type="http://schemas.openxmlformats.org/officeDocument/2006/relationships/image"/><Relationship Id="rId4" Target="../media/image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2.jpeg" Type="http://schemas.openxmlformats.org/officeDocument/2006/relationships/image"/><Relationship Id="rId4" Target="../media/image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5.jpeg" Type="http://schemas.openxmlformats.org/officeDocument/2006/relationships/image"/><Relationship Id="rId4" Target="../media/image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9.jpeg" Type="http://schemas.openxmlformats.org/officeDocument/2006/relationships/image"/><Relationship Id="rId4" Target="../media/image7.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1.jpeg" Type="http://schemas.openxmlformats.org/officeDocument/2006/relationships/image"/><Relationship Id="rId4" Target="../media/image7.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22.jpeg" Type="http://schemas.openxmlformats.org/officeDocument/2006/relationships/image"/><Relationship Id="rId4" Target="../media/image7.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6.jpeg" Type="http://schemas.openxmlformats.org/officeDocument/2006/relationships/image"/><Relationship Id="rId4" Target="../media/image7.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27.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694574"/>
            <a:ext cx="18288000" cy="1184853"/>
          </a:xfrm>
          <a:custGeom>
            <a:avLst/>
            <a:gdLst/>
            <a:ahLst/>
            <a:cxnLst/>
            <a:rect r="r" b="b" t="t" l="l"/>
            <a:pathLst>
              <a:path h="1184853" w="18288000">
                <a:moveTo>
                  <a:pt x="0" y="0"/>
                </a:moveTo>
                <a:lnTo>
                  <a:pt x="18288000" y="0"/>
                </a:lnTo>
                <a:lnTo>
                  <a:pt x="18288000" y="1184852"/>
                </a:lnTo>
                <a:lnTo>
                  <a:pt x="0" y="1184852"/>
                </a:lnTo>
                <a:lnTo>
                  <a:pt x="0" y="0"/>
                </a:lnTo>
                <a:close/>
              </a:path>
            </a:pathLst>
          </a:custGeom>
          <a:blipFill>
            <a:blip r:embed="rId2">
              <a:extLst>
                <a:ext uri="{96DAC541-7B7A-43D3-8B79-37D633B846F1}">
                  <asvg:svgBlip xmlns:asvg="http://schemas.microsoft.com/office/drawing/2016/SVG/main" r:embed="rId3"/>
                </a:ext>
              </a:extLst>
            </a:blip>
            <a:stretch>
              <a:fillRect l="0" t="-1443483" r="0" b="0"/>
            </a:stretch>
          </a:blipFill>
        </p:spPr>
      </p:sp>
      <p:sp>
        <p:nvSpPr>
          <p:cNvPr name="TextBox 3" id="3"/>
          <p:cNvSpPr txBox="true"/>
          <p:nvPr/>
        </p:nvSpPr>
        <p:spPr>
          <a:xfrm rot="0">
            <a:off x="2510584" y="4688504"/>
            <a:ext cx="13266831" cy="2742569"/>
          </a:xfrm>
          <a:prstGeom prst="rect">
            <a:avLst/>
          </a:prstGeom>
        </p:spPr>
        <p:txBody>
          <a:bodyPr anchor="t" rtlCol="false" tIns="0" lIns="0" bIns="0" rIns="0">
            <a:spAutoFit/>
          </a:bodyPr>
          <a:lstStyle/>
          <a:p>
            <a:pPr algn="ctr">
              <a:lnSpc>
                <a:spcPts val="11059"/>
              </a:lnSpc>
            </a:pPr>
            <a:r>
              <a:rPr lang="en-US" sz="7899" b="true">
                <a:solidFill>
                  <a:srgbClr val="C2963D"/>
                </a:solidFill>
                <a:latin typeface="Gordita Bold"/>
                <a:ea typeface="Gordita Bold"/>
                <a:cs typeface="Gordita Bold"/>
                <a:sym typeface="Gordita Bold"/>
              </a:rPr>
              <a:t>Harvest 2026 </a:t>
            </a:r>
          </a:p>
          <a:p>
            <a:pPr algn="ctr">
              <a:lnSpc>
                <a:spcPts val="11059"/>
              </a:lnSpc>
            </a:pPr>
            <a:r>
              <a:rPr lang="en-US" b="true" sz="7899">
                <a:solidFill>
                  <a:srgbClr val="C2963D"/>
                </a:solidFill>
                <a:latin typeface="Gordita Bold"/>
                <a:ea typeface="Gordita Bold"/>
                <a:cs typeface="Gordita Bold"/>
                <a:sym typeface="Gordita Bold"/>
              </a:rPr>
              <a:t>Quiz</a:t>
            </a:r>
          </a:p>
        </p:txBody>
      </p:sp>
      <p:sp>
        <p:nvSpPr>
          <p:cNvPr name="TextBox 4" id="4"/>
          <p:cNvSpPr txBox="true"/>
          <p:nvPr/>
        </p:nvSpPr>
        <p:spPr>
          <a:xfrm rot="0">
            <a:off x="12684143" y="8759427"/>
            <a:ext cx="4574977" cy="505838"/>
          </a:xfrm>
          <a:prstGeom prst="rect">
            <a:avLst/>
          </a:prstGeom>
        </p:spPr>
        <p:txBody>
          <a:bodyPr anchor="t" rtlCol="false" tIns="0" lIns="0" bIns="0" rIns="0">
            <a:spAutoFit/>
          </a:bodyPr>
          <a:lstStyle/>
          <a:p>
            <a:pPr algn="ctr">
              <a:lnSpc>
                <a:spcPts val="4144"/>
              </a:lnSpc>
            </a:pPr>
            <a:r>
              <a:rPr lang="en-US" sz="2960">
                <a:solidFill>
                  <a:srgbClr val="7B7B7B"/>
                </a:solidFill>
                <a:latin typeface="Gordita"/>
                <a:ea typeface="Gordita"/>
                <a:cs typeface="Gordita"/>
                <a:sym typeface="Gordita"/>
              </a:rPr>
              <a:t>comfortinternational.org</a:t>
            </a:r>
          </a:p>
        </p:txBody>
      </p:sp>
      <p:sp>
        <p:nvSpPr>
          <p:cNvPr name="TextBox 5" id="5"/>
          <p:cNvSpPr txBox="true"/>
          <p:nvPr/>
        </p:nvSpPr>
        <p:spPr>
          <a:xfrm rot="0">
            <a:off x="1028700" y="8759427"/>
            <a:ext cx="3223915" cy="505838"/>
          </a:xfrm>
          <a:prstGeom prst="rect">
            <a:avLst/>
          </a:prstGeom>
        </p:spPr>
        <p:txBody>
          <a:bodyPr anchor="t" rtlCol="false" tIns="0" lIns="0" bIns="0" rIns="0">
            <a:spAutoFit/>
          </a:bodyPr>
          <a:lstStyle/>
          <a:p>
            <a:pPr algn="ctr">
              <a:lnSpc>
                <a:spcPts val="4144"/>
              </a:lnSpc>
            </a:pPr>
            <a:r>
              <a:rPr lang="en-US" sz="2960">
                <a:solidFill>
                  <a:srgbClr val="7B7B7B"/>
                </a:solidFill>
                <a:latin typeface="Gordita"/>
                <a:ea typeface="Gordita"/>
                <a:cs typeface="Gordita"/>
                <a:sym typeface="Gordita"/>
              </a:rPr>
              <a:t>SCIO SC030369</a:t>
            </a:r>
          </a:p>
        </p:txBody>
      </p:sp>
      <p:sp>
        <p:nvSpPr>
          <p:cNvPr name="Freeform 6" id="6"/>
          <p:cNvSpPr/>
          <p:nvPr/>
        </p:nvSpPr>
        <p:spPr>
          <a:xfrm flipH="false" flipV="false" rot="0">
            <a:off x="4635187" y="1019793"/>
            <a:ext cx="9017626" cy="4123707"/>
          </a:xfrm>
          <a:custGeom>
            <a:avLst/>
            <a:gdLst/>
            <a:ahLst/>
            <a:cxnLst/>
            <a:rect r="r" b="b" t="t" l="l"/>
            <a:pathLst>
              <a:path h="4123707" w="9017626">
                <a:moveTo>
                  <a:pt x="0" y="0"/>
                </a:moveTo>
                <a:lnTo>
                  <a:pt x="9017626" y="0"/>
                </a:lnTo>
                <a:lnTo>
                  <a:pt x="9017626" y="4123707"/>
                </a:lnTo>
                <a:lnTo>
                  <a:pt x="0" y="4123707"/>
                </a:lnTo>
                <a:lnTo>
                  <a:pt x="0" y="0"/>
                </a:lnTo>
                <a:close/>
              </a:path>
            </a:pathLst>
          </a:custGeom>
          <a:blipFill>
            <a:blip r:embed="rId4"/>
            <a:stretch>
              <a:fillRect l="0" t="-11503" r="0" b="-11503"/>
            </a:stretch>
          </a:blipFill>
        </p:spPr>
      </p:sp>
      <p:sp>
        <p:nvSpPr>
          <p:cNvPr name="Freeform 7" id="7"/>
          <p:cNvSpPr/>
          <p:nvPr/>
        </p:nvSpPr>
        <p:spPr>
          <a:xfrm flipH="false" flipV="false" rot="-1856864">
            <a:off x="-390152" y="3665580"/>
            <a:ext cx="6538688" cy="6740916"/>
          </a:xfrm>
          <a:custGeom>
            <a:avLst/>
            <a:gdLst/>
            <a:ahLst/>
            <a:cxnLst/>
            <a:rect r="r" b="b" t="t" l="l"/>
            <a:pathLst>
              <a:path h="6740916" w="6538688">
                <a:moveTo>
                  <a:pt x="0" y="0"/>
                </a:moveTo>
                <a:lnTo>
                  <a:pt x="6538688" y="0"/>
                </a:lnTo>
                <a:lnTo>
                  <a:pt x="6538688" y="6740916"/>
                </a:lnTo>
                <a:lnTo>
                  <a:pt x="0" y="6740916"/>
                </a:lnTo>
                <a:lnTo>
                  <a:pt x="0" y="0"/>
                </a:lnTo>
                <a:close/>
              </a:path>
            </a:pathLst>
          </a:custGeom>
          <a:blipFill>
            <a:blip r:embed="rId5">
              <a:alphaModFix amt="50000"/>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258146">
            <a:off x="12508072" y="-100877"/>
            <a:ext cx="6538688" cy="6740916"/>
          </a:xfrm>
          <a:custGeom>
            <a:avLst/>
            <a:gdLst/>
            <a:ahLst/>
            <a:cxnLst/>
            <a:rect r="r" b="b" t="t" l="l"/>
            <a:pathLst>
              <a:path h="6740916" w="6538688">
                <a:moveTo>
                  <a:pt x="0" y="0"/>
                </a:moveTo>
                <a:lnTo>
                  <a:pt x="6538688" y="0"/>
                </a:lnTo>
                <a:lnTo>
                  <a:pt x="6538688" y="6740916"/>
                </a:lnTo>
                <a:lnTo>
                  <a:pt x="0" y="6740916"/>
                </a:lnTo>
                <a:lnTo>
                  <a:pt x="0" y="0"/>
                </a:lnTo>
                <a:close/>
              </a:path>
            </a:pathLst>
          </a:custGeom>
          <a:blipFill>
            <a:blip r:embed="rId5">
              <a:alphaModFix amt="50000"/>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701040"/>
            <a:ext cx="18288000" cy="11689080"/>
          </a:xfrm>
          <a:custGeom>
            <a:avLst/>
            <a:gdLst/>
            <a:ahLst/>
            <a:cxnLst/>
            <a:rect r="r" b="b" t="t" l="l"/>
            <a:pathLst>
              <a:path h="11689080" w="18288000">
                <a:moveTo>
                  <a:pt x="0" y="0"/>
                </a:moveTo>
                <a:lnTo>
                  <a:pt x="18288000" y="0"/>
                </a:lnTo>
                <a:lnTo>
                  <a:pt x="18288000" y="11689080"/>
                </a:lnTo>
                <a:lnTo>
                  <a:pt x="0" y="11689080"/>
                </a:lnTo>
                <a:lnTo>
                  <a:pt x="0" y="0"/>
                </a:lnTo>
                <a:close/>
              </a:path>
            </a:pathLst>
          </a:custGeom>
          <a:blipFill>
            <a:blip r:embed="rId3"/>
            <a:stretch>
              <a:fillRect l="0" t="-2118" r="0" b="-2118"/>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028700" y="2459907"/>
            <a:ext cx="16224205" cy="7222485"/>
          </a:xfrm>
          <a:prstGeom prst="rect">
            <a:avLst/>
          </a:prstGeom>
        </p:spPr>
        <p:txBody>
          <a:bodyPr anchor="t" rtlCol="false" tIns="0" lIns="0" bIns="0" rIns="0">
            <a:spAutoFit/>
          </a:bodyPr>
          <a:lstStyle/>
          <a:p>
            <a:pPr algn="ctr">
              <a:lnSpc>
                <a:spcPts val="6737"/>
              </a:lnSpc>
            </a:pPr>
            <a:r>
              <a:rPr lang="en-US" b="true" sz="4812">
                <a:solidFill>
                  <a:srgbClr val="FFFFFF"/>
                </a:solidFill>
                <a:latin typeface="Gordita Bold"/>
                <a:ea typeface="Gordita Bold"/>
                <a:cs typeface="Gordita Bold"/>
                <a:sym typeface="Gordita Bold"/>
              </a:rPr>
              <a:t>Ruth 2v8: “Stay right here with us when you gather grain; don’t go to any other fields. Stay right behind the young women working in my field.”</a:t>
            </a:r>
          </a:p>
          <a:p>
            <a:pPr algn="ctr">
              <a:lnSpc>
                <a:spcPts val="6737"/>
              </a:lnSpc>
            </a:pPr>
          </a:p>
          <a:p>
            <a:pPr algn="ctr">
              <a:lnSpc>
                <a:spcPts val="6737"/>
              </a:lnSpc>
            </a:pPr>
          </a:p>
          <a:p>
            <a:pPr algn="ctr">
              <a:lnSpc>
                <a:spcPts val="6737"/>
              </a:lnSpc>
            </a:pPr>
            <a:r>
              <a:rPr lang="en-US" b="true" sz="4812">
                <a:solidFill>
                  <a:srgbClr val="FFFFFF"/>
                </a:solidFill>
                <a:latin typeface="Gordita Bold"/>
                <a:ea typeface="Gordita Bold"/>
                <a:cs typeface="Gordita Bold"/>
                <a:sym typeface="Gordita Bold"/>
              </a:rPr>
              <a:t>Ephesians 1v7: “He is so rich in kindness and grace that he purchased our freedom with the blood of his Son and forgave our sins.”</a:t>
            </a:r>
          </a:p>
          <a:p>
            <a:pPr algn="ctr">
              <a:lnSpc>
                <a:spcPts val="3517"/>
              </a:lnSpc>
            </a:pPr>
            <a:r>
              <a:rPr lang="en-US" b="true" sz="2512">
                <a:solidFill>
                  <a:srgbClr val="FFFFFF"/>
                </a:solidFill>
                <a:latin typeface="Gordita Bold"/>
                <a:ea typeface="Gordita Bold"/>
                <a:cs typeface="Gordita Bold"/>
                <a:sym typeface="Gordita Bold"/>
              </a:rPr>
              <a:t>NLT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2199620"/>
          </a:xfrm>
          <a:custGeom>
            <a:avLst/>
            <a:gdLst/>
            <a:ahLst/>
            <a:cxnLst/>
            <a:rect r="r" b="b" t="t" l="l"/>
            <a:pathLst>
              <a:path h="12199620" w="18288000">
                <a:moveTo>
                  <a:pt x="0" y="0"/>
                </a:moveTo>
                <a:lnTo>
                  <a:pt x="18288000" y="0"/>
                </a:lnTo>
                <a:lnTo>
                  <a:pt x="18288000" y="12199620"/>
                </a:lnTo>
                <a:lnTo>
                  <a:pt x="0" y="12199620"/>
                </a:lnTo>
                <a:lnTo>
                  <a:pt x="0" y="0"/>
                </a:lnTo>
                <a:close/>
              </a:path>
            </a:pathLst>
          </a:custGeom>
          <a:blipFill>
            <a:blip r:embed="rId3"/>
            <a:stretch>
              <a:fillRect l="0" t="-31" r="0" b="-31"/>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4052193" y="1118597"/>
            <a:ext cx="10183614" cy="2396267"/>
          </a:xfrm>
          <a:prstGeom prst="rect">
            <a:avLst/>
          </a:prstGeom>
        </p:spPr>
        <p:txBody>
          <a:bodyPr anchor="t" rtlCol="false" tIns="0" lIns="0" bIns="0" rIns="0">
            <a:spAutoFit/>
          </a:bodyPr>
          <a:lstStyle/>
          <a:p>
            <a:pPr algn="ctr">
              <a:lnSpc>
                <a:spcPts val="9669"/>
              </a:lnSpc>
            </a:pPr>
            <a:r>
              <a:rPr lang="en-US" b="true" sz="6907">
                <a:solidFill>
                  <a:srgbClr val="FFFFFF"/>
                </a:solidFill>
                <a:latin typeface="Gordita Bold"/>
                <a:ea typeface="Gordita Bold"/>
                <a:cs typeface="Gordita Bold"/>
                <a:sym typeface="Gordita Bold"/>
              </a:rPr>
              <a:t>Democratic Republic of Congo Quiz</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4042" r="0" b="-14624"/>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2334506" y="904875"/>
            <a:ext cx="13618987" cy="8351847"/>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How many people live in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a:t>
            </a:r>
            <a:r>
              <a:rPr lang="en-US" sz="6800" b="true">
                <a:solidFill>
                  <a:srgbClr val="FFFFFF"/>
                </a:solidFill>
                <a:latin typeface="Gordita Bold"/>
                <a:ea typeface="Gordita Bold"/>
                <a:cs typeface="Gordita Bold"/>
                <a:sym typeface="Gordita Bold"/>
              </a:rPr>
              <a:t>. 1,100,000</a:t>
            </a:r>
          </a:p>
          <a:p>
            <a:pPr algn="ctr">
              <a:lnSpc>
                <a:spcPts val="9520"/>
              </a:lnSpc>
            </a:pPr>
            <a:r>
              <a:rPr lang="en-US" sz="6800" b="true">
                <a:solidFill>
                  <a:srgbClr val="FFFFFF"/>
                </a:solidFill>
                <a:latin typeface="Gordita Bold"/>
                <a:ea typeface="Gordita Bold"/>
                <a:cs typeface="Gordita Bold"/>
                <a:sym typeface="Gordita Bold"/>
              </a:rPr>
              <a:t>B</a:t>
            </a:r>
            <a:r>
              <a:rPr lang="en-US" sz="6800" b="true">
                <a:solidFill>
                  <a:srgbClr val="FFFFFF"/>
                </a:solidFill>
                <a:latin typeface="Gordita Bold"/>
                <a:ea typeface="Gordita Bold"/>
                <a:cs typeface="Gordita Bold"/>
                <a:sym typeface="Gordita Bold"/>
              </a:rPr>
              <a:t>. 11,000,000</a:t>
            </a:r>
          </a:p>
          <a:p>
            <a:pPr algn="ctr">
              <a:lnSpc>
                <a:spcPts val="9520"/>
              </a:lnSpc>
            </a:pPr>
            <a:r>
              <a:rPr lang="en-US" sz="6800" b="true">
                <a:solidFill>
                  <a:srgbClr val="FFFFFF"/>
                </a:solidFill>
                <a:latin typeface="Gordita Bold"/>
                <a:ea typeface="Gordita Bold"/>
                <a:cs typeface="Gordita Bold"/>
                <a:sym typeface="Gordita Bold"/>
              </a:rPr>
              <a:t>C</a:t>
            </a:r>
            <a:r>
              <a:rPr lang="en-US" sz="6800" b="true">
                <a:solidFill>
                  <a:srgbClr val="FFFFFF"/>
                </a:solidFill>
                <a:latin typeface="Gordita Bold"/>
                <a:ea typeface="Gordita Bold"/>
                <a:cs typeface="Gordita Bold"/>
                <a:sym typeface="Gordita Bold"/>
              </a:rPr>
              <a:t>. 110,000,000</a:t>
            </a:r>
          </a:p>
          <a:p>
            <a:pPr algn="ctr">
              <a:lnSpc>
                <a:spcPts val="9520"/>
              </a:lnSpc>
              <a:spcBef>
                <a:spcPct val="0"/>
              </a:spcBef>
            </a:pPr>
            <a:r>
              <a:rPr lang="en-US" b="true" sz="6800">
                <a:solidFill>
                  <a:srgbClr val="FFFFFF"/>
                </a:solidFill>
                <a:latin typeface="Gordita Bold"/>
                <a:ea typeface="Gordita Bold"/>
                <a:cs typeface="Gordita Bold"/>
                <a:sym typeface="Gordita Bold"/>
              </a:rPr>
              <a:t>D. 1,110,000,000</a:t>
            </a:r>
          </a:p>
          <a:p>
            <a:pPr algn="ctr">
              <a:lnSpc>
                <a:spcPts val="95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83166" r="0" b="-83166"/>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256218" y="904875"/>
            <a:ext cx="14477465" cy="9551953"/>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How many languages are spoken in DRC?</a:t>
            </a:r>
          </a:p>
          <a:p>
            <a:pPr algn="ctr">
              <a:lnSpc>
                <a:spcPts val="9520"/>
              </a:lnSpc>
            </a:pPr>
            <a:r>
              <a:rPr lang="en-US" sz="6800" b="true">
                <a:solidFill>
                  <a:srgbClr val="FFFFFF"/>
                </a:solidFill>
                <a:latin typeface="Gordita Bold"/>
                <a:ea typeface="Gordita Bold"/>
                <a:cs typeface="Gordita Bold"/>
                <a:sym typeface="Gordita Bold"/>
              </a:rPr>
              <a:t>A. 1</a:t>
            </a:r>
          </a:p>
          <a:p>
            <a:pPr algn="ctr">
              <a:lnSpc>
                <a:spcPts val="9520"/>
              </a:lnSpc>
            </a:pPr>
            <a:r>
              <a:rPr lang="en-US" sz="6800" b="true">
                <a:solidFill>
                  <a:srgbClr val="FFFFFF"/>
                </a:solidFill>
                <a:latin typeface="Gordita Bold"/>
                <a:ea typeface="Gordita Bold"/>
                <a:cs typeface="Gordita Bold"/>
                <a:sym typeface="Gordita Bold"/>
              </a:rPr>
              <a:t>B. 3</a:t>
            </a:r>
          </a:p>
          <a:p>
            <a:pPr algn="ctr">
              <a:lnSpc>
                <a:spcPts val="9520"/>
              </a:lnSpc>
            </a:pPr>
            <a:r>
              <a:rPr lang="en-US" sz="6800" b="true">
                <a:solidFill>
                  <a:srgbClr val="FFFFFF"/>
                </a:solidFill>
                <a:latin typeface="Gordita Bold"/>
                <a:ea typeface="Gordita Bold"/>
                <a:cs typeface="Gordita Bold"/>
                <a:sym typeface="Gordita Bold"/>
              </a:rPr>
              <a:t>C. 50</a:t>
            </a:r>
          </a:p>
          <a:p>
            <a:pPr algn="ctr">
              <a:lnSpc>
                <a:spcPts val="9520"/>
              </a:lnSpc>
            </a:pPr>
            <a:r>
              <a:rPr lang="en-US" sz="6800" b="true">
                <a:solidFill>
                  <a:srgbClr val="FFFFFF"/>
                </a:solidFill>
                <a:latin typeface="Gordita Bold"/>
                <a:ea typeface="Gordita Bold"/>
                <a:cs typeface="Gordita Bold"/>
                <a:sym typeface="Gordita Bold"/>
              </a:rPr>
              <a:t>D. 200</a:t>
            </a:r>
          </a:p>
          <a:p>
            <a:pPr algn="ctr">
              <a:lnSpc>
                <a:spcPts val="9520"/>
              </a:lnSpc>
              <a:spcBef>
                <a:spcPct val="0"/>
              </a:spcBef>
            </a:pPr>
          </a:p>
          <a:p>
            <a:pPr algn="l">
              <a:lnSpc>
                <a:spcPts val="952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8666" r="0" b="0"/>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1633607"/>
            <a:ext cx="14477465" cy="8351847"/>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the capital of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 Kampala</a:t>
            </a:r>
          </a:p>
          <a:p>
            <a:pPr algn="ctr">
              <a:lnSpc>
                <a:spcPts val="9520"/>
              </a:lnSpc>
            </a:pPr>
            <a:r>
              <a:rPr lang="en-US" sz="6800" b="true">
                <a:solidFill>
                  <a:srgbClr val="FFFFFF"/>
                </a:solidFill>
                <a:latin typeface="Gordita Bold"/>
                <a:ea typeface="Gordita Bold"/>
                <a:cs typeface="Gordita Bold"/>
                <a:sym typeface="Gordita Bold"/>
              </a:rPr>
              <a:t>B. Kigali</a:t>
            </a:r>
          </a:p>
          <a:p>
            <a:pPr algn="ctr">
              <a:lnSpc>
                <a:spcPts val="9520"/>
              </a:lnSpc>
            </a:pPr>
            <a:r>
              <a:rPr lang="en-US" sz="6800" b="true">
                <a:solidFill>
                  <a:srgbClr val="FFFFFF"/>
                </a:solidFill>
                <a:latin typeface="Gordita Bold"/>
                <a:ea typeface="Gordita Bold"/>
                <a:cs typeface="Gordita Bold"/>
                <a:sym typeface="Gordita Bold"/>
              </a:rPr>
              <a:t>C. Bujumbura</a:t>
            </a:r>
          </a:p>
          <a:p>
            <a:pPr algn="ctr">
              <a:lnSpc>
                <a:spcPts val="9520"/>
              </a:lnSpc>
              <a:spcBef>
                <a:spcPct val="0"/>
              </a:spcBef>
            </a:pPr>
            <a:r>
              <a:rPr lang="en-US" b="true" sz="6800">
                <a:solidFill>
                  <a:srgbClr val="FFFFFF"/>
                </a:solidFill>
                <a:latin typeface="Gordita Bold"/>
                <a:ea typeface="Gordita Bold"/>
                <a:cs typeface="Gordita Bold"/>
                <a:sym typeface="Gordita Bold"/>
              </a:rPr>
              <a:t>D. Kinshasa </a:t>
            </a:r>
          </a:p>
          <a:p>
            <a:pPr algn="l">
              <a:lnSpc>
                <a:spcPts val="95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904875"/>
            <a:ext cx="14477465" cy="8351847"/>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the most popular sport in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 Football</a:t>
            </a:r>
          </a:p>
          <a:p>
            <a:pPr algn="ctr">
              <a:lnSpc>
                <a:spcPts val="9520"/>
              </a:lnSpc>
            </a:pPr>
            <a:r>
              <a:rPr lang="en-US" sz="6800" b="true">
                <a:solidFill>
                  <a:srgbClr val="FFFFFF"/>
                </a:solidFill>
                <a:latin typeface="Gordita Bold"/>
                <a:ea typeface="Gordita Bold"/>
                <a:cs typeface="Gordita Bold"/>
                <a:sym typeface="Gordita Bold"/>
              </a:rPr>
              <a:t>B. Basketball</a:t>
            </a:r>
          </a:p>
          <a:p>
            <a:pPr algn="ctr">
              <a:lnSpc>
                <a:spcPts val="9520"/>
              </a:lnSpc>
            </a:pPr>
            <a:r>
              <a:rPr lang="en-US" sz="6800" b="true">
                <a:solidFill>
                  <a:srgbClr val="FFFFFF"/>
                </a:solidFill>
                <a:latin typeface="Gordita Bold"/>
                <a:ea typeface="Gordita Bold"/>
                <a:cs typeface="Gordita Bold"/>
                <a:sym typeface="Gordita Bold"/>
              </a:rPr>
              <a:t>C. Rugby</a:t>
            </a:r>
          </a:p>
          <a:p>
            <a:pPr algn="ctr">
              <a:lnSpc>
                <a:spcPts val="9520"/>
              </a:lnSpc>
              <a:spcBef>
                <a:spcPct val="0"/>
              </a:spcBef>
            </a:pPr>
            <a:r>
              <a:rPr lang="en-US" b="true" sz="6800">
                <a:solidFill>
                  <a:srgbClr val="FFFFFF"/>
                </a:solidFill>
                <a:latin typeface="Gordita Bold"/>
                <a:ea typeface="Gordita Bold"/>
                <a:cs typeface="Gordita Bold"/>
                <a:sym typeface="Gordita Bold"/>
              </a:rPr>
              <a:t>D. Horse-riding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4840129"/>
            <a:ext cx="9875665" cy="5555062"/>
          </a:xfrm>
          <a:custGeom>
            <a:avLst/>
            <a:gdLst/>
            <a:ahLst/>
            <a:cxnLst/>
            <a:rect r="r" b="b" t="t" l="l"/>
            <a:pathLst>
              <a:path h="5555062" w="9875665">
                <a:moveTo>
                  <a:pt x="0" y="0"/>
                </a:moveTo>
                <a:lnTo>
                  <a:pt x="9875665" y="0"/>
                </a:lnTo>
                <a:lnTo>
                  <a:pt x="9875665" y="5555062"/>
                </a:lnTo>
                <a:lnTo>
                  <a:pt x="0" y="5555062"/>
                </a:lnTo>
                <a:lnTo>
                  <a:pt x="0" y="0"/>
                </a:lnTo>
                <a:close/>
              </a:path>
            </a:pathLst>
          </a:custGeom>
          <a:blipFill>
            <a:blip r:embed="rId3"/>
            <a:stretch>
              <a:fillRect l="0" t="-489" r="0" b="-18066"/>
            </a:stretch>
          </a:blipFill>
        </p:spPr>
      </p:sp>
      <p:sp>
        <p:nvSpPr>
          <p:cNvPr name="Freeform 3" id="3"/>
          <p:cNvSpPr/>
          <p:nvPr/>
        </p:nvSpPr>
        <p:spPr>
          <a:xfrm flipH="false" flipV="false" rot="0">
            <a:off x="0" y="-1021895"/>
            <a:ext cx="9253876" cy="6165395"/>
          </a:xfrm>
          <a:custGeom>
            <a:avLst/>
            <a:gdLst/>
            <a:ahLst/>
            <a:cxnLst/>
            <a:rect r="r" b="b" t="t" l="l"/>
            <a:pathLst>
              <a:path h="6165395" w="9253876">
                <a:moveTo>
                  <a:pt x="0" y="0"/>
                </a:moveTo>
                <a:lnTo>
                  <a:pt x="9253876" y="0"/>
                </a:lnTo>
                <a:lnTo>
                  <a:pt x="9253876" y="6165395"/>
                </a:lnTo>
                <a:lnTo>
                  <a:pt x="0" y="6165395"/>
                </a:lnTo>
                <a:lnTo>
                  <a:pt x="0" y="0"/>
                </a:lnTo>
                <a:close/>
              </a:path>
            </a:pathLst>
          </a:custGeom>
          <a:blipFill>
            <a:blip r:embed="rId4"/>
            <a:stretch>
              <a:fillRect l="0" t="-6285" r="0" b="-6285"/>
            </a:stretch>
          </a:blipFill>
        </p:spPr>
      </p:sp>
      <p:sp>
        <p:nvSpPr>
          <p:cNvPr name="Freeform 4" id="4"/>
          <p:cNvSpPr/>
          <p:nvPr/>
        </p:nvSpPr>
        <p:spPr>
          <a:xfrm flipH="false" flipV="false" rot="0">
            <a:off x="9253876" y="-215061"/>
            <a:ext cx="9034124" cy="5770122"/>
          </a:xfrm>
          <a:custGeom>
            <a:avLst/>
            <a:gdLst/>
            <a:ahLst/>
            <a:cxnLst/>
            <a:rect r="r" b="b" t="t" l="l"/>
            <a:pathLst>
              <a:path h="5770122" w="9034124">
                <a:moveTo>
                  <a:pt x="0" y="0"/>
                </a:moveTo>
                <a:lnTo>
                  <a:pt x="9034124" y="0"/>
                </a:lnTo>
                <a:lnTo>
                  <a:pt x="9034124" y="5770123"/>
                </a:lnTo>
                <a:lnTo>
                  <a:pt x="0" y="5770123"/>
                </a:lnTo>
                <a:lnTo>
                  <a:pt x="0" y="0"/>
                </a:lnTo>
                <a:close/>
              </a:path>
            </a:pathLst>
          </a:custGeom>
          <a:blipFill>
            <a:blip r:embed="rId5"/>
            <a:stretch>
              <a:fillRect l="0" t="-2189" r="0" b="-2189"/>
            </a:stretch>
          </a:blipFill>
        </p:spPr>
      </p:sp>
      <p:sp>
        <p:nvSpPr>
          <p:cNvPr name="Freeform 5" id="5"/>
          <p:cNvSpPr/>
          <p:nvPr/>
        </p:nvSpPr>
        <p:spPr>
          <a:xfrm flipH="false" flipV="false" rot="0">
            <a:off x="9253876" y="5143500"/>
            <a:ext cx="9407652" cy="6267848"/>
          </a:xfrm>
          <a:custGeom>
            <a:avLst/>
            <a:gdLst/>
            <a:ahLst/>
            <a:cxnLst/>
            <a:rect r="r" b="b" t="t" l="l"/>
            <a:pathLst>
              <a:path h="6267848" w="9407652">
                <a:moveTo>
                  <a:pt x="0" y="0"/>
                </a:moveTo>
                <a:lnTo>
                  <a:pt x="9407652" y="0"/>
                </a:lnTo>
                <a:lnTo>
                  <a:pt x="9407652" y="6267848"/>
                </a:lnTo>
                <a:lnTo>
                  <a:pt x="0" y="6267848"/>
                </a:lnTo>
                <a:lnTo>
                  <a:pt x="0" y="0"/>
                </a:lnTo>
                <a:close/>
              </a:path>
            </a:pathLst>
          </a:custGeom>
          <a:blipFill>
            <a:blip r:embed="rId6"/>
            <a:stretch>
              <a:fillRect l="0" t="-3611" r="0" b="-3611"/>
            </a:stretch>
          </a:blipFill>
        </p:spPr>
      </p:sp>
      <p:sp>
        <p:nvSpPr>
          <p:cNvPr name="Freeform 6" id="6"/>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7"/>
            <a:stretch>
              <a:fillRect l="0" t="0" r="0" b="0"/>
            </a:stretch>
          </a:blipFill>
        </p:spPr>
      </p:sp>
      <p:sp>
        <p:nvSpPr>
          <p:cNvPr name="TextBox 7" id="7"/>
          <p:cNvSpPr txBox="true"/>
          <p:nvPr/>
        </p:nvSpPr>
        <p:spPr>
          <a:xfrm rot="0">
            <a:off x="1905268" y="904875"/>
            <a:ext cx="14477465" cy="8351847"/>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animals can you find in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 Alpacas</a:t>
            </a:r>
          </a:p>
          <a:p>
            <a:pPr algn="ctr">
              <a:lnSpc>
                <a:spcPts val="9520"/>
              </a:lnSpc>
            </a:pPr>
            <a:r>
              <a:rPr lang="en-US" sz="6800" b="true">
                <a:solidFill>
                  <a:srgbClr val="FFFFFF"/>
                </a:solidFill>
                <a:latin typeface="Gordita Bold"/>
                <a:ea typeface="Gordita Bold"/>
                <a:cs typeface="Gordita Bold"/>
                <a:sym typeface="Gordita Bold"/>
              </a:rPr>
              <a:t>B. Mountain Gorillas</a:t>
            </a:r>
          </a:p>
          <a:p>
            <a:pPr algn="ctr">
              <a:lnSpc>
                <a:spcPts val="9520"/>
              </a:lnSpc>
            </a:pPr>
            <a:r>
              <a:rPr lang="en-US" sz="6800" b="true">
                <a:solidFill>
                  <a:srgbClr val="FFFFFF"/>
                </a:solidFill>
                <a:latin typeface="Gordita Bold"/>
                <a:ea typeface="Gordita Bold"/>
                <a:cs typeface="Gordita Bold"/>
                <a:sym typeface="Gordita Bold"/>
              </a:rPr>
              <a:t>C. Tigers</a:t>
            </a:r>
          </a:p>
          <a:p>
            <a:pPr algn="ctr">
              <a:lnSpc>
                <a:spcPts val="9520"/>
              </a:lnSpc>
              <a:spcBef>
                <a:spcPct val="0"/>
              </a:spcBef>
            </a:pPr>
            <a:r>
              <a:rPr lang="en-US" b="true" sz="6800">
                <a:solidFill>
                  <a:srgbClr val="FFFFFF"/>
                </a:solidFill>
                <a:latin typeface="Gordita Bold"/>
                <a:ea typeface="Gordita Bold"/>
                <a:cs typeface="Gordita Bold"/>
                <a:sym typeface="Gordita Bold"/>
              </a:rPr>
              <a:t>D. Brown bears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4840129"/>
            <a:ext cx="9875665" cy="5555062"/>
          </a:xfrm>
          <a:custGeom>
            <a:avLst/>
            <a:gdLst/>
            <a:ahLst/>
            <a:cxnLst/>
            <a:rect r="r" b="b" t="t" l="l"/>
            <a:pathLst>
              <a:path h="5555062" w="9875665">
                <a:moveTo>
                  <a:pt x="0" y="0"/>
                </a:moveTo>
                <a:lnTo>
                  <a:pt x="9875665" y="0"/>
                </a:lnTo>
                <a:lnTo>
                  <a:pt x="9875665" y="5555062"/>
                </a:lnTo>
                <a:lnTo>
                  <a:pt x="0" y="5555062"/>
                </a:lnTo>
                <a:lnTo>
                  <a:pt x="0" y="0"/>
                </a:lnTo>
                <a:close/>
              </a:path>
            </a:pathLst>
          </a:custGeom>
          <a:blipFill>
            <a:blip r:embed="rId3"/>
            <a:stretch>
              <a:fillRect l="0" t="-9259" r="0" b="-9259"/>
            </a:stretch>
          </a:blipFill>
        </p:spPr>
      </p:sp>
      <p:sp>
        <p:nvSpPr>
          <p:cNvPr name="Freeform 3" id="3"/>
          <p:cNvSpPr/>
          <p:nvPr/>
        </p:nvSpPr>
        <p:spPr>
          <a:xfrm flipH="false" flipV="false" rot="0">
            <a:off x="0" y="-1021895"/>
            <a:ext cx="9253876" cy="6165395"/>
          </a:xfrm>
          <a:custGeom>
            <a:avLst/>
            <a:gdLst/>
            <a:ahLst/>
            <a:cxnLst/>
            <a:rect r="r" b="b" t="t" l="l"/>
            <a:pathLst>
              <a:path h="6165395" w="9253876">
                <a:moveTo>
                  <a:pt x="0" y="0"/>
                </a:moveTo>
                <a:lnTo>
                  <a:pt x="9253876" y="0"/>
                </a:lnTo>
                <a:lnTo>
                  <a:pt x="9253876" y="6165395"/>
                </a:lnTo>
                <a:lnTo>
                  <a:pt x="0" y="6165395"/>
                </a:lnTo>
                <a:lnTo>
                  <a:pt x="0" y="0"/>
                </a:lnTo>
                <a:close/>
              </a:path>
            </a:pathLst>
          </a:custGeom>
          <a:blipFill>
            <a:blip r:embed="rId4"/>
            <a:stretch>
              <a:fillRect l="0" t="-31" r="0" b="-31"/>
            </a:stretch>
          </a:blipFill>
        </p:spPr>
      </p:sp>
      <p:sp>
        <p:nvSpPr>
          <p:cNvPr name="Freeform 4" id="4"/>
          <p:cNvSpPr/>
          <p:nvPr/>
        </p:nvSpPr>
        <p:spPr>
          <a:xfrm flipH="false" flipV="false" rot="0">
            <a:off x="9253876" y="-215061"/>
            <a:ext cx="9034124" cy="5770122"/>
          </a:xfrm>
          <a:custGeom>
            <a:avLst/>
            <a:gdLst/>
            <a:ahLst/>
            <a:cxnLst/>
            <a:rect r="r" b="b" t="t" l="l"/>
            <a:pathLst>
              <a:path h="5770122" w="9034124">
                <a:moveTo>
                  <a:pt x="0" y="0"/>
                </a:moveTo>
                <a:lnTo>
                  <a:pt x="9034124" y="0"/>
                </a:lnTo>
                <a:lnTo>
                  <a:pt x="9034124" y="5770123"/>
                </a:lnTo>
                <a:lnTo>
                  <a:pt x="0" y="5770123"/>
                </a:lnTo>
                <a:lnTo>
                  <a:pt x="0" y="0"/>
                </a:lnTo>
                <a:close/>
              </a:path>
            </a:pathLst>
          </a:custGeom>
          <a:blipFill>
            <a:blip r:embed="rId5"/>
            <a:stretch>
              <a:fillRect l="0" t="-2254" r="0" b="-2254"/>
            </a:stretch>
          </a:blipFill>
        </p:spPr>
      </p:sp>
      <p:sp>
        <p:nvSpPr>
          <p:cNvPr name="Freeform 5" id="5"/>
          <p:cNvSpPr/>
          <p:nvPr/>
        </p:nvSpPr>
        <p:spPr>
          <a:xfrm flipH="false" flipV="false" rot="0">
            <a:off x="9253876" y="5143500"/>
            <a:ext cx="9407652" cy="6267848"/>
          </a:xfrm>
          <a:custGeom>
            <a:avLst/>
            <a:gdLst/>
            <a:ahLst/>
            <a:cxnLst/>
            <a:rect r="r" b="b" t="t" l="l"/>
            <a:pathLst>
              <a:path h="6267848" w="9407652">
                <a:moveTo>
                  <a:pt x="0" y="0"/>
                </a:moveTo>
                <a:lnTo>
                  <a:pt x="9407652" y="0"/>
                </a:lnTo>
                <a:lnTo>
                  <a:pt x="9407652" y="6267848"/>
                </a:lnTo>
                <a:lnTo>
                  <a:pt x="0" y="6267848"/>
                </a:lnTo>
                <a:lnTo>
                  <a:pt x="0" y="0"/>
                </a:lnTo>
                <a:close/>
              </a:path>
            </a:pathLst>
          </a:custGeom>
          <a:blipFill>
            <a:blip r:embed="rId6"/>
            <a:stretch>
              <a:fillRect l="0" t="-31" r="0" b="-31"/>
            </a:stretch>
          </a:blipFill>
        </p:spPr>
      </p:sp>
      <p:sp>
        <p:nvSpPr>
          <p:cNvPr name="Freeform 6" id="6"/>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7"/>
            <a:stretch>
              <a:fillRect l="0" t="0" r="0" b="0"/>
            </a:stretch>
          </a:blipFill>
        </p:spPr>
      </p:sp>
      <p:sp>
        <p:nvSpPr>
          <p:cNvPr name="TextBox 7" id="7"/>
          <p:cNvSpPr txBox="true"/>
          <p:nvPr/>
        </p:nvSpPr>
        <p:spPr>
          <a:xfrm rot="0">
            <a:off x="1905268" y="2106560"/>
            <a:ext cx="14477465" cy="7151740"/>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DRC’s biggest export?</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 Coffee</a:t>
            </a:r>
          </a:p>
          <a:p>
            <a:pPr algn="ctr">
              <a:lnSpc>
                <a:spcPts val="9520"/>
              </a:lnSpc>
            </a:pPr>
            <a:r>
              <a:rPr lang="en-US" sz="6800" b="true">
                <a:solidFill>
                  <a:srgbClr val="FFFFFF"/>
                </a:solidFill>
                <a:latin typeface="Gordita Bold"/>
                <a:ea typeface="Gordita Bold"/>
                <a:cs typeface="Gordita Bold"/>
                <a:sym typeface="Gordita Bold"/>
              </a:rPr>
              <a:t>B. Copper</a:t>
            </a:r>
          </a:p>
          <a:p>
            <a:pPr algn="ctr">
              <a:lnSpc>
                <a:spcPts val="9520"/>
              </a:lnSpc>
            </a:pPr>
            <a:r>
              <a:rPr lang="en-US" sz="6800" b="true">
                <a:solidFill>
                  <a:srgbClr val="FFFFFF"/>
                </a:solidFill>
                <a:latin typeface="Gordita Bold"/>
                <a:ea typeface="Gordita Bold"/>
                <a:cs typeface="Gordita Bold"/>
                <a:sym typeface="Gordita Bold"/>
              </a:rPr>
              <a:t>C. Rice</a:t>
            </a:r>
          </a:p>
          <a:p>
            <a:pPr algn="ctr">
              <a:lnSpc>
                <a:spcPts val="9520"/>
              </a:lnSpc>
              <a:spcBef>
                <a:spcPct val="0"/>
              </a:spcBef>
            </a:pPr>
            <a:r>
              <a:rPr lang="en-US" b="true" sz="6800">
                <a:solidFill>
                  <a:srgbClr val="FFFFFF"/>
                </a:solidFill>
                <a:latin typeface="Gordita Bold"/>
                <a:ea typeface="Gordita Bold"/>
                <a:cs typeface="Gordita Bold"/>
                <a:sym typeface="Gordita Bold"/>
              </a:rPr>
              <a:t>D. Fabric</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1184179"/>
            <a:ext cx="14477465" cy="8351847"/>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Which of these happened in DRC in 2021?</a:t>
            </a:r>
          </a:p>
          <a:p>
            <a:pPr algn="ctr">
              <a:lnSpc>
                <a:spcPts val="9520"/>
              </a:lnSpc>
            </a:pPr>
          </a:p>
          <a:p>
            <a:pPr algn="ctr">
              <a:lnSpc>
                <a:spcPts val="9520"/>
              </a:lnSpc>
              <a:spcBef>
                <a:spcPct val="0"/>
              </a:spcBef>
            </a:pPr>
            <a:r>
              <a:rPr lang="en-US" b="true" sz="6800">
                <a:solidFill>
                  <a:srgbClr val="FFFFFF"/>
                </a:solidFill>
                <a:latin typeface="Gordita Bold"/>
                <a:ea typeface="Gordita Bold"/>
                <a:cs typeface="Gordita Bold"/>
                <a:sym typeface="Gordita Bold"/>
              </a:rPr>
              <a:t>A. Earthquake</a:t>
            </a:r>
          </a:p>
          <a:p>
            <a:pPr algn="ctr">
              <a:lnSpc>
                <a:spcPts val="9520"/>
              </a:lnSpc>
              <a:spcBef>
                <a:spcPct val="0"/>
              </a:spcBef>
            </a:pPr>
            <a:r>
              <a:rPr lang="en-US" b="true" sz="6800">
                <a:solidFill>
                  <a:srgbClr val="FFFFFF"/>
                </a:solidFill>
                <a:latin typeface="Gordita Bold"/>
                <a:ea typeface="Gordita Bold"/>
                <a:cs typeface="Gordita Bold"/>
                <a:sym typeface="Gordita Bold"/>
              </a:rPr>
              <a:t>B. Volcano eruption</a:t>
            </a:r>
          </a:p>
          <a:p>
            <a:pPr algn="ctr">
              <a:lnSpc>
                <a:spcPts val="9520"/>
              </a:lnSpc>
              <a:spcBef>
                <a:spcPct val="0"/>
              </a:spcBef>
            </a:pPr>
            <a:r>
              <a:rPr lang="en-US" b="true" sz="6800">
                <a:solidFill>
                  <a:srgbClr val="FFFFFF"/>
                </a:solidFill>
                <a:latin typeface="Gordita Bold"/>
                <a:ea typeface="Gordita Bold"/>
                <a:cs typeface="Gordita Bold"/>
                <a:sym typeface="Gordita Bold"/>
              </a:rPr>
              <a:t>C. Tsunami</a:t>
            </a:r>
          </a:p>
          <a:p>
            <a:pPr algn="ctr">
              <a:lnSpc>
                <a:spcPts val="9520"/>
              </a:lnSpc>
              <a:spcBef>
                <a:spcPct val="0"/>
              </a:spcBef>
            </a:pPr>
            <a:r>
              <a:rPr lang="en-US" b="true" sz="6800">
                <a:solidFill>
                  <a:srgbClr val="FFFFFF"/>
                </a:solidFill>
                <a:latin typeface="Gordita Bold"/>
                <a:ea typeface="Gordita Bold"/>
                <a:cs typeface="Gordita Bold"/>
                <a:sym typeface="Gordita Bold"/>
              </a:rPr>
              <a:t>D. Tornado</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151" r="0" b="-9151"/>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664151" y="501782"/>
            <a:ext cx="16959697" cy="9159611"/>
          </a:xfrm>
          <a:prstGeom prst="rect">
            <a:avLst/>
          </a:prstGeom>
        </p:spPr>
        <p:txBody>
          <a:bodyPr anchor="t" rtlCol="false" tIns="0" lIns="0" bIns="0" rIns="0">
            <a:spAutoFit/>
          </a:bodyPr>
          <a:lstStyle/>
          <a:p>
            <a:pPr algn="ctr">
              <a:lnSpc>
                <a:spcPts val="9100"/>
              </a:lnSpc>
            </a:pPr>
            <a:r>
              <a:rPr lang="en-US" sz="6500" b="true">
                <a:solidFill>
                  <a:srgbClr val="FFFFFF"/>
                </a:solidFill>
                <a:latin typeface="Gordita Bold"/>
                <a:ea typeface="Gordita Bold"/>
                <a:cs typeface="Gordita Bold"/>
                <a:sym typeface="Gordita Bold"/>
              </a:rPr>
              <a:t>DRC is home to ... </a:t>
            </a:r>
          </a:p>
          <a:p>
            <a:pPr algn="ctr">
              <a:lnSpc>
                <a:spcPts val="9100"/>
              </a:lnSpc>
            </a:pPr>
          </a:p>
          <a:p>
            <a:pPr algn="ctr">
              <a:lnSpc>
                <a:spcPts val="9100"/>
              </a:lnSpc>
            </a:pPr>
            <a:r>
              <a:rPr lang="en-US" sz="6500" b="true">
                <a:solidFill>
                  <a:srgbClr val="FFFFFF"/>
                </a:solidFill>
                <a:latin typeface="Gordita Bold"/>
                <a:ea typeface="Gordita Bold"/>
                <a:cs typeface="Gordita Bold"/>
                <a:sym typeface="Gordita Bold"/>
              </a:rPr>
              <a:t>A. The second biggest lake in the world</a:t>
            </a:r>
          </a:p>
          <a:p>
            <a:pPr algn="ctr">
              <a:lnSpc>
                <a:spcPts val="8960"/>
              </a:lnSpc>
            </a:pPr>
            <a:r>
              <a:rPr lang="en-US" sz="6400" b="true">
                <a:solidFill>
                  <a:srgbClr val="FFFFFF"/>
                </a:solidFill>
                <a:latin typeface="Gordita Bold"/>
                <a:ea typeface="Gordita Bold"/>
                <a:cs typeface="Gordita Bold"/>
                <a:sym typeface="Gordita Bold"/>
              </a:rPr>
              <a:t>B. The second longest river in the world</a:t>
            </a:r>
          </a:p>
          <a:p>
            <a:pPr algn="ctr">
              <a:lnSpc>
                <a:spcPts val="9100"/>
              </a:lnSpc>
            </a:pPr>
            <a:r>
              <a:rPr lang="en-US" sz="6500" b="true">
                <a:solidFill>
                  <a:srgbClr val="FFFFFF"/>
                </a:solidFill>
                <a:latin typeface="Gordita Bold"/>
                <a:ea typeface="Gordita Bold"/>
                <a:cs typeface="Gordita Bold"/>
                <a:sym typeface="Gordita Bold"/>
              </a:rPr>
              <a:t>C. The second largest rainforest in the world</a:t>
            </a:r>
          </a:p>
          <a:p>
            <a:pPr algn="ctr">
              <a:lnSpc>
                <a:spcPts val="9100"/>
              </a:lnSpc>
              <a:spcBef>
                <a:spcPct val="0"/>
              </a:spcBef>
            </a:pPr>
            <a:r>
              <a:rPr lang="en-US" b="true" sz="6500">
                <a:solidFill>
                  <a:srgbClr val="FFFFFF"/>
                </a:solidFill>
                <a:latin typeface="Gordita Bold"/>
                <a:ea typeface="Gordita Bold"/>
                <a:cs typeface="Gordita Bold"/>
                <a:sym typeface="Gordita Bold"/>
              </a:rPr>
              <a:t>D. The second largest mountain in the world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143500"/>
            <a:ext cx="9253876" cy="6165395"/>
          </a:xfrm>
          <a:custGeom>
            <a:avLst/>
            <a:gdLst/>
            <a:ahLst/>
            <a:cxnLst/>
            <a:rect r="r" b="b" t="t" l="l"/>
            <a:pathLst>
              <a:path h="6165395" w="9253876">
                <a:moveTo>
                  <a:pt x="0" y="0"/>
                </a:moveTo>
                <a:lnTo>
                  <a:pt x="9253876" y="0"/>
                </a:lnTo>
                <a:lnTo>
                  <a:pt x="9253876" y="6165395"/>
                </a:lnTo>
                <a:lnTo>
                  <a:pt x="0" y="6165395"/>
                </a:lnTo>
                <a:lnTo>
                  <a:pt x="0" y="0"/>
                </a:lnTo>
                <a:close/>
              </a:path>
            </a:pathLst>
          </a:custGeom>
          <a:blipFill>
            <a:blip r:embed="rId3"/>
            <a:stretch>
              <a:fillRect l="-2512" t="0" r="-2512" b="0"/>
            </a:stretch>
          </a:blipFill>
        </p:spPr>
      </p:sp>
      <p:sp>
        <p:nvSpPr>
          <p:cNvPr name="Freeform 3" id="3"/>
          <p:cNvSpPr/>
          <p:nvPr/>
        </p:nvSpPr>
        <p:spPr>
          <a:xfrm flipH="false" flipV="false" rot="0">
            <a:off x="9253876" y="-215061"/>
            <a:ext cx="9034124" cy="5770122"/>
          </a:xfrm>
          <a:custGeom>
            <a:avLst/>
            <a:gdLst/>
            <a:ahLst/>
            <a:cxnLst/>
            <a:rect r="r" b="b" t="t" l="l"/>
            <a:pathLst>
              <a:path h="5770122" w="9034124">
                <a:moveTo>
                  <a:pt x="0" y="0"/>
                </a:moveTo>
                <a:lnTo>
                  <a:pt x="9034124" y="0"/>
                </a:lnTo>
                <a:lnTo>
                  <a:pt x="9034124" y="5770123"/>
                </a:lnTo>
                <a:lnTo>
                  <a:pt x="0" y="5770123"/>
                </a:lnTo>
                <a:lnTo>
                  <a:pt x="0" y="0"/>
                </a:lnTo>
                <a:close/>
              </a:path>
            </a:pathLst>
          </a:custGeom>
          <a:blipFill>
            <a:blip r:embed="rId4"/>
            <a:stretch>
              <a:fillRect l="-4745" t="0" r="-4745" b="0"/>
            </a:stretch>
          </a:blipFill>
        </p:spPr>
      </p:sp>
      <p:sp>
        <p:nvSpPr>
          <p:cNvPr name="Freeform 4" id="4"/>
          <p:cNvSpPr/>
          <p:nvPr/>
        </p:nvSpPr>
        <p:spPr>
          <a:xfrm flipH="false" flipV="false" rot="0">
            <a:off x="9253876" y="5143500"/>
            <a:ext cx="9407652" cy="6267848"/>
          </a:xfrm>
          <a:custGeom>
            <a:avLst/>
            <a:gdLst/>
            <a:ahLst/>
            <a:cxnLst/>
            <a:rect r="r" b="b" t="t" l="l"/>
            <a:pathLst>
              <a:path h="6267848" w="9407652">
                <a:moveTo>
                  <a:pt x="0" y="0"/>
                </a:moveTo>
                <a:lnTo>
                  <a:pt x="9407652" y="0"/>
                </a:lnTo>
                <a:lnTo>
                  <a:pt x="9407652" y="6267848"/>
                </a:lnTo>
                <a:lnTo>
                  <a:pt x="0" y="6267848"/>
                </a:lnTo>
                <a:lnTo>
                  <a:pt x="0" y="0"/>
                </a:lnTo>
                <a:close/>
              </a:path>
            </a:pathLst>
          </a:custGeom>
          <a:blipFill>
            <a:blip r:embed="rId5"/>
            <a:stretch>
              <a:fillRect l="0" t="-46" r="0" b="-46"/>
            </a:stretch>
          </a:blipFill>
        </p:spPr>
      </p:sp>
      <p:sp>
        <p:nvSpPr>
          <p:cNvPr name="Freeform 5" id="5"/>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6"/>
            <a:stretch>
              <a:fillRect l="0" t="0" r="0" b="0"/>
            </a:stretch>
          </a:blipFill>
        </p:spPr>
      </p:sp>
      <p:sp>
        <p:nvSpPr>
          <p:cNvPr name="Freeform 6" id="6"/>
          <p:cNvSpPr/>
          <p:nvPr/>
        </p:nvSpPr>
        <p:spPr>
          <a:xfrm flipH="false" flipV="false" rot="0">
            <a:off x="0" y="47824"/>
            <a:ext cx="9253876" cy="5095676"/>
          </a:xfrm>
          <a:custGeom>
            <a:avLst/>
            <a:gdLst/>
            <a:ahLst/>
            <a:cxnLst/>
            <a:rect r="r" b="b" t="t" l="l"/>
            <a:pathLst>
              <a:path h="5095676" w="9253876">
                <a:moveTo>
                  <a:pt x="0" y="0"/>
                </a:moveTo>
                <a:lnTo>
                  <a:pt x="9253876" y="0"/>
                </a:lnTo>
                <a:lnTo>
                  <a:pt x="9253876" y="5095676"/>
                </a:lnTo>
                <a:lnTo>
                  <a:pt x="0" y="5095676"/>
                </a:lnTo>
                <a:lnTo>
                  <a:pt x="0" y="0"/>
                </a:lnTo>
                <a:close/>
              </a:path>
            </a:pathLst>
          </a:custGeom>
          <a:blipFill>
            <a:blip r:embed="rId7"/>
            <a:stretch>
              <a:fillRect l="0" t="0" r="0" b="-11004"/>
            </a:stretch>
          </a:blipFill>
        </p:spPr>
      </p:sp>
      <p:sp>
        <p:nvSpPr>
          <p:cNvPr name="TextBox 7" id="7"/>
          <p:cNvSpPr txBox="true"/>
          <p:nvPr/>
        </p:nvSpPr>
        <p:spPr>
          <a:xfrm rot="0">
            <a:off x="1602570" y="2214286"/>
            <a:ext cx="14477465" cy="1012190"/>
          </a:xfrm>
          <a:prstGeom prst="rect">
            <a:avLst/>
          </a:prstGeom>
        </p:spPr>
        <p:txBody>
          <a:bodyPr anchor="t" rtlCol="false" tIns="0" lIns="0" bIns="0" rIns="0">
            <a:spAutoFit/>
          </a:bodyPr>
          <a:lstStyle/>
          <a:p>
            <a:pPr algn="ctr">
              <a:lnSpc>
                <a:spcPts val="8260"/>
              </a:lnSpc>
              <a:spcBef>
                <a:spcPct val="0"/>
              </a:spcBef>
            </a:pPr>
            <a:r>
              <a:rPr lang="en-US" b="true" sz="5900">
                <a:solidFill>
                  <a:srgbClr val="FFFFFF"/>
                </a:solidFill>
                <a:latin typeface="Gordita Bold"/>
                <a:ea typeface="Gordita Bold"/>
                <a:cs typeface="Gordita Bold"/>
                <a:sym typeface="Gordita Bold"/>
              </a:rPr>
              <a:t>Which flag belongs to DRC? </a:t>
            </a:r>
          </a:p>
        </p:txBody>
      </p:sp>
      <p:sp>
        <p:nvSpPr>
          <p:cNvPr name="TextBox 8" id="8"/>
          <p:cNvSpPr txBox="true"/>
          <p:nvPr/>
        </p:nvSpPr>
        <p:spPr>
          <a:xfrm rot="0">
            <a:off x="454830" y="465455"/>
            <a:ext cx="1147740" cy="1012190"/>
          </a:xfrm>
          <a:prstGeom prst="rect">
            <a:avLst/>
          </a:prstGeom>
        </p:spPr>
        <p:txBody>
          <a:bodyPr anchor="t" rtlCol="false" tIns="0" lIns="0" bIns="0" rIns="0">
            <a:spAutoFit/>
          </a:bodyPr>
          <a:lstStyle/>
          <a:p>
            <a:pPr algn="just">
              <a:lnSpc>
                <a:spcPts val="8260"/>
              </a:lnSpc>
              <a:spcBef>
                <a:spcPct val="0"/>
              </a:spcBef>
            </a:pPr>
            <a:r>
              <a:rPr lang="en-US" b="true" sz="5900">
                <a:solidFill>
                  <a:srgbClr val="FFFFFF"/>
                </a:solidFill>
                <a:latin typeface="Gordita Bold"/>
                <a:ea typeface="Gordita Bold"/>
                <a:cs typeface="Gordita Bold"/>
                <a:sym typeface="Gordita Bold"/>
              </a:rPr>
              <a:t>A.</a:t>
            </a:r>
          </a:p>
        </p:txBody>
      </p:sp>
      <p:sp>
        <p:nvSpPr>
          <p:cNvPr name="TextBox 9" id="9"/>
          <p:cNvSpPr txBox="true"/>
          <p:nvPr/>
        </p:nvSpPr>
        <p:spPr>
          <a:xfrm rot="0">
            <a:off x="9875665" y="465455"/>
            <a:ext cx="1147740" cy="1012190"/>
          </a:xfrm>
          <a:prstGeom prst="rect">
            <a:avLst/>
          </a:prstGeom>
        </p:spPr>
        <p:txBody>
          <a:bodyPr anchor="t" rtlCol="false" tIns="0" lIns="0" bIns="0" rIns="0">
            <a:spAutoFit/>
          </a:bodyPr>
          <a:lstStyle/>
          <a:p>
            <a:pPr algn="just">
              <a:lnSpc>
                <a:spcPts val="8260"/>
              </a:lnSpc>
              <a:spcBef>
                <a:spcPct val="0"/>
              </a:spcBef>
            </a:pPr>
            <a:r>
              <a:rPr lang="en-US" b="true" sz="5900">
                <a:solidFill>
                  <a:srgbClr val="FFFFFF"/>
                </a:solidFill>
                <a:latin typeface="Gordita Bold"/>
                <a:ea typeface="Gordita Bold"/>
                <a:cs typeface="Gordita Bold"/>
                <a:sym typeface="Gordita Bold"/>
              </a:rPr>
              <a:t>B.</a:t>
            </a:r>
          </a:p>
        </p:txBody>
      </p:sp>
      <p:sp>
        <p:nvSpPr>
          <p:cNvPr name="TextBox 10" id="10"/>
          <p:cNvSpPr txBox="true"/>
          <p:nvPr/>
        </p:nvSpPr>
        <p:spPr>
          <a:xfrm rot="0">
            <a:off x="9875665" y="6928008"/>
            <a:ext cx="1147740" cy="1012190"/>
          </a:xfrm>
          <a:prstGeom prst="rect">
            <a:avLst/>
          </a:prstGeom>
        </p:spPr>
        <p:txBody>
          <a:bodyPr anchor="t" rtlCol="false" tIns="0" lIns="0" bIns="0" rIns="0">
            <a:spAutoFit/>
          </a:bodyPr>
          <a:lstStyle/>
          <a:p>
            <a:pPr algn="just">
              <a:lnSpc>
                <a:spcPts val="8260"/>
              </a:lnSpc>
              <a:spcBef>
                <a:spcPct val="0"/>
              </a:spcBef>
            </a:pPr>
            <a:r>
              <a:rPr lang="en-US" b="true" sz="5900">
                <a:solidFill>
                  <a:srgbClr val="FFFFFF"/>
                </a:solidFill>
                <a:latin typeface="Gordita Bold"/>
                <a:ea typeface="Gordita Bold"/>
                <a:cs typeface="Gordita Bold"/>
                <a:sym typeface="Gordita Bold"/>
              </a:rPr>
              <a:t>D.</a:t>
            </a:r>
          </a:p>
        </p:txBody>
      </p:sp>
      <p:sp>
        <p:nvSpPr>
          <p:cNvPr name="TextBox 11" id="11"/>
          <p:cNvSpPr txBox="true"/>
          <p:nvPr/>
        </p:nvSpPr>
        <p:spPr>
          <a:xfrm rot="0">
            <a:off x="454830" y="6928008"/>
            <a:ext cx="1147740" cy="1012190"/>
          </a:xfrm>
          <a:prstGeom prst="rect">
            <a:avLst/>
          </a:prstGeom>
        </p:spPr>
        <p:txBody>
          <a:bodyPr anchor="t" rtlCol="false" tIns="0" lIns="0" bIns="0" rIns="0">
            <a:spAutoFit/>
          </a:bodyPr>
          <a:lstStyle/>
          <a:p>
            <a:pPr algn="just">
              <a:lnSpc>
                <a:spcPts val="8260"/>
              </a:lnSpc>
              <a:spcBef>
                <a:spcPct val="0"/>
              </a:spcBef>
            </a:pPr>
            <a:r>
              <a:rPr lang="en-US" b="true" sz="5900">
                <a:solidFill>
                  <a:srgbClr val="FFFFFF"/>
                </a:solidFill>
                <a:latin typeface="Gordita Bold"/>
                <a:ea typeface="Gordita Bold"/>
                <a:cs typeface="Gordita Bold"/>
                <a:sym typeface="Gordita Bold"/>
              </a:rPr>
              <a:t>C.</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4042" r="0" b="-14624"/>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2334506" y="904875"/>
            <a:ext cx="13618987" cy="7151740"/>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How many people live in DRC?</a:t>
            </a:r>
          </a:p>
          <a:p>
            <a:pPr algn="ctr">
              <a:lnSpc>
                <a:spcPts val="9520"/>
              </a:lnSpc>
            </a:pP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C</a:t>
            </a:r>
            <a:r>
              <a:rPr lang="en-US" sz="6800" b="true">
                <a:solidFill>
                  <a:srgbClr val="FFFFFF"/>
                </a:solidFill>
                <a:latin typeface="Gordita Bold"/>
                <a:ea typeface="Gordita Bold"/>
                <a:cs typeface="Gordita Bold"/>
                <a:sym typeface="Gordita Bold"/>
              </a:rPr>
              <a:t>. 110,000,000</a:t>
            </a:r>
          </a:p>
          <a:p>
            <a:pPr algn="ctr">
              <a:lnSpc>
                <a:spcPts val="9520"/>
              </a:lnSpc>
              <a:spcBef>
                <a:spcPct val="0"/>
              </a:spcBef>
            </a:pPr>
          </a:p>
          <a:p>
            <a:pPr algn="ctr">
              <a:lnSpc>
                <a:spcPts val="9520"/>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83166" r="0" b="-83166"/>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256218" y="904875"/>
            <a:ext cx="14477465" cy="7151740"/>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How many languages are spoken in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D. 200</a:t>
            </a:r>
          </a:p>
          <a:p>
            <a:pPr algn="ctr">
              <a:lnSpc>
                <a:spcPts val="9520"/>
              </a:lnSpc>
              <a:spcBef>
                <a:spcPct val="0"/>
              </a:spcBef>
            </a:pPr>
          </a:p>
          <a:p>
            <a:pPr algn="l">
              <a:lnSpc>
                <a:spcPts val="9520"/>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8666" r="0" b="0"/>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1633607"/>
            <a:ext cx="14477465" cy="5951635"/>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the capital of DRC?</a:t>
            </a:r>
          </a:p>
          <a:p>
            <a:pPr algn="ctr">
              <a:lnSpc>
                <a:spcPts val="9520"/>
              </a:lnSpc>
            </a:pPr>
          </a:p>
          <a:p>
            <a:pPr algn="ctr">
              <a:lnSpc>
                <a:spcPts val="9520"/>
              </a:lnSpc>
            </a:pPr>
          </a:p>
          <a:p>
            <a:pPr algn="ctr">
              <a:lnSpc>
                <a:spcPts val="9520"/>
              </a:lnSpc>
              <a:spcBef>
                <a:spcPct val="0"/>
              </a:spcBef>
            </a:pPr>
            <a:r>
              <a:rPr lang="en-US" b="true" sz="6800">
                <a:solidFill>
                  <a:srgbClr val="FFFFFF"/>
                </a:solidFill>
                <a:latin typeface="Gordita Bold"/>
                <a:ea typeface="Gordita Bold"/>
                <a:cs typeface="Gordita Bold"/>
                <a:sym typeface="Gordita Bold"/>
              </a:rPr>
              <a:t>D. Kinshasa </a:t>
            </a:r>
          </a:p>
          <a:p>
            <a:pPr algn="l">
              <a:lnSpc>
                <a:spcPts val="9520"/>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904875"/>
            <a:ext cx="14477465" cy="5951855"/>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the most popular sport in DRC?</a:t>
            </a: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A. Football </a:t>
            </a:r>
          </a:p>
          <a:p>
            <a:pPr algn="ctr">
              <a:lnSpc>
                <a:spcPts val="9520"/>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15061"/>
            <a:ext cx="18288000" cy="11680601"/>
          </a:xfrm>
          <a:custGeom>
            <a:avLst/>
            <a:gdLst/>
            <a:ahLst/>
            <a:cxnLst/>
            <a:rect r="r" b="b" t="t" l="l"/>
            <a:pathLst>
              <a:path h="11680601" w="18288000">
                <a:moveTo>
                  <a:pt x="0" y="0"/>
                </a:moveTo>
                <a:lnTo>
                  <a:pt x="18288000" y="0"/>
                </a:lnTo>
                <a:lnTo>
                  <a:pt x="18288000" y="11680601"/>
                </a:lnTo>
                <a:lnTo>
                  <a:pt x="0" y="11680601"/>
                </a:lnTo>
                <a:lnTo>
                  <a:pt x="0" y="0"/>
                </a:lnTo>
                <a:close/>
              </a:path>
            </a:pathLst>
          </a:custGeom>
          <a:blipFill>
            <a:blip r:embed="rId3"/>
            <a:stretch>
              <a:fillRect l="0" t="-2189" r="0" b="-2189"/>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904875"/>
            <a:ext cx="14477465" cy="7151740"/>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animals can you find in DRC?</a:t>
            </a:r>
          </a:p>
          <a:p>
            <a:pPr algn="ctr">
              <a:lnSpc>
                <a:spcPts val="9520"/>
              </a:lnSpc>
            </a:pP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B. Mountain Gorillas</a:t>
            </a:r>
          </a:p>
          <a:p>
            <a:pPr algn="ctr">
              <a:lnSpc>
                <a:spcPts val="9520"/>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178124" cy="11610423"/>
          </a:xfrm>
          <a:custGeom>
            <a:avLst/>
            <a:gdLst/>
            <a:ahLst/>
            <a:cxnLst/>
            <a:rect r="r" b="b" t="t" l="l"/>
            <a:pathLst>
              <a:path h="11610423" w="18178124">
                <a:moveTo>
                  <a:pt x="0" y="0"/>
                </a:moveTo>
                <a:lnTo>
                  <a:pt x="18178124" y="0"/>
                </a:lnTo>
                <a:lnTo>
                  <a:pt x="18178124" y="11610423"/>
                </a:lnTo>
                <a:lnTo>
                  <a:pt x="0" y="11610423"/>
                </a:lnTo>
                <a:lnTo>
                  <a:pt x="0" y="0"/>
                </a:lnTo>
                <a:close/>
              </a:path>
            </a:pathLst>
          </a:custGeom>
          <a:blipFill>
            <a:blip r:embed="rId3"/>
            <a:stretch>
              <a:fillRect l="0" t="-2254" r="0" b="-2254"/>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2433677"/>
            <a:ext cx="14477465" cy="5951635"/>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What is DRC’s biggest export?</a:t>
            </a:r>
          </a:p>
          <a:p>
            <a:pPr algn="ctr">
              <a:lnSpc>
                <a:spcPts val="9520"/>
              </a:lnSpc>
            </a:pPr>
          </a:p>
          <a:p>
            <a:pPr algn="ctr">
              <a:lnSpc>
                <a:spcPts val="9520"/>
              </a:lnSpc>
            </a:pPr>
          </a:p>
          <a:p>
            <a:pPr algn="ctr">
              <a:lnSpc>
                <a:spcPts val="9520"/>
              </a:lnSpc>
            </a:pPr>
            <a:r>
              <a:rPr lang="en-US" sz="6800" b="true">
                <a:solidFill>
                  <a:srgbClr val="FFFFFF"/>
                </a:solidFill>
                <a:latin typeface="Gordita Bold"/>
                <a:ea typeface="Gordita Bold"/>
                <a:cs typeface="Gordita Bold"/>
                <a:sym typeface="Gordita Bold"/>
              </a:rPr>
              <a:t>B. Copper</a:t>
            </a:r>
          </a:p>
          <a:p>
            <a:pPr algn="ctr">
              <a:lnSpc>
                <a:spcPts val="9520"/>
              </a:lnSpc>
              <a:spcBef>
                <a:spcPct val="0"/>
              </a:spcBef>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905268" y="1184179"/>
            <a:ext cx="14477465" cy="7151740"/>
          </a:xfrm>
          <a:prstGeom prst="rect">
            <a:avLst/>
          </a:prstGeom>
        </p:spPr>
        <p:txBody>
          <a:bodyPr anchor="t" rtlCol="false" tIns="0" lIns="0" bIns="0" rIns="0">
            <a:spAutoFit/>
          </a:bodyPr>
          <a:lstStyle/>
          <a:p>
            <a:pPr algn="ctr">
              <a:lnSpc>
                <a:spcPts val="9520"/>
              </a:lnSpc>
            </a:pPr>
            <a:r>
              <a:rPr lang="en-US" sz="6800" b="true">
                <a:solidFill>
                  <a:srgbClr val="FFFFFF"/>
                </a:solidFill>
                <a:latin typeface="Gordita Bold"/>
                <a:ea typeface="Gordita Bold"/>
                <a:cs typeface="Gordita Bold"/>
                <a:sym typeface="Gordita Bold"/>
              </a:rPr>
              <a:t>Which of these happened in DRC in 2021?</a:t>
            </a:r>
          </a:p>
          <a:p>
            <a:pPr algn="ctr">
              <a:lnSpc>
                <a:spcPts val="9520"/>
              </a:lnSpc>
            </a:pPr>
          </a:p>
          <a:p>
            <a:pPr algn="ctr">
              <a:lnSpc>
                <a:spcPts val="9520"/>
              </a:lnSpc>
            </a:pPr>
          </a:p>
          <a:p>
            <a:pPr algn="ctr">
              <a:lnSpc>
                <a:spcPts val="9520"/>
              </a:lnSpc>
              <a:spcBef>
                <a:spcPct val="0"/>
              </a:spcBef>
            </a:pPr>
            <a:r>
              <a:rPr lang="en-US" b="true" sz="6800">
                <a:solidFill>
                  <a:srgbClr val="FFFFFF"/>
                </a:solidFill>
                <a:latin typeface="Gordita Bold"/>
                <a:ea typeface="Gordita Bold"/>
                <a:cs typeface="Gordita Bold"/>
                <a:sym typeface="Gordita Bold"/>
              </a:rPr>
              <a:t>B. Volcano eruption</a:t>
            </a:r>
          </a:p>
          <a:p>
            <a:pPr algn="ctr">
              <a:lnSpc>
                <a:spcPts val="9520"/>
              </a:lnSpc>
              <a:spcBef>
                <a:spcPct val="0"/>
              </a:spcBef>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151" r="0" b="-9151"/>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664151" y="501782"/>
            <a:ext cx="16959697" cy="6873610"/>
          </a:xfrm>
          <a:prstGeom prst="rect">
            <a:avLst/>
          </a:prstGeom>
        </p:spPr>
        <p:txBody>
          <a:bodyPr anchor="t" rtlCol="false" tIns="0" lIns="0" bIns="0" rIns="0">
            <a:spAutoFit/>
          </a:bodyPr>
          <a:lstStyle/>
          <a:p>
            <a:pPr algn="ctr">
              <a:lnSpc>
                <a:spcPts val="9100"/>
              </a:lnSpc>
            </a:pPr>
            <a:r>
              <a:rPr lang="en-US" sz="6500" b="true">
                <a:solidFill>
                  <a:srgbClr val="FFFFFF"/>
                </a:solidFill>
                <a:latin typeface="Gordita Bold"/>
                <a:ea typeface="Gordita Bold"/>
                <a:cs typeface="Gordita Bold"/>
                <a:sym typeface="Gordita Bold"/>
              </a:rPr>
              <a:t>DRC is home to ... </a:t>
            </a:r>
          </a:p>
          <a:p>
            <a:pPr algn="ctr">
              <a:lnSpc>
                <a:spcPts val="9100"/>
              </a:lnSpc>
            </a:pPr>
          </a:p>
          <a:p>
            <a:pPr algn="ctr">
              <a:lnSpc>
                <a:spcPts val="9100"/>
              </a:lnSpc>
            </a:pPr>
          </a:p>
          <a:p>
            <a:pPr algn="ctr">
              <a:lnSpc>
                <a:spcPts val="9100"/>
              </a:lnSpc>
            </a:pPr>
            <a:r>
              <a:rPr lang="en-US" sz="6500" b="true">
                <a:solidFill>
                  <a:srgbClr val="FFFFFF"/>
                </a:solidFill>
                <a:latin typeface="Gordita Bold"/>
                <a:ea typeface="Gordita Bold"/>
                <a:cs typeface="Gordita Bold"/>
                <a:sym typeface="Gordita Bold"/>
              </a:rPr>
              <a:t>C. The second largest rainforest in the world</a:t>
            </a:r>
          </a:p>
          <a:p>
            <a:pPr algn="ctr">
              <a:lnSpc>
                <a:spcPts val="9100"/>
              </a:lnSpc>
              <a:spcBef>
                <a:spcPct val="0"/>
              </a:spcBef>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301" y="47824"/>
            <a:ext cx="18594601" cy="10239176"/>
          </a:xfrm>
          <a:custGeom>
            <a:avLst/>
            <a:gdLst/>
            <a:ahLst/>
            <a:cxnLst/>
            <a:rect r="r" b="b" t="t" l="l"/>
            <a:pathLst>
              <a:path h="10239176" w="18594601">
                <a:moveTo>
                  <a:pt x="0" y="0"/>
                </a:moveTo>
                <a:lnTo>
                  <a:pt x="18594602" y="0"/>
                </a:lnTo>
                <a:lnTo>
                  <a:pt x="18594602" y="10239176"/>
                </a:lnTo>
                <a:lnTo>
                  <a:pt x="0" y="10239176"/>
                </a:lnTo>
                <a:lnTo>
                  <a:pt x="0" y="0"/>
                </a:lnTo>
                <a:close/>
              </a:path>
            </a:pathLst>
          </a:custGeom>
          <a:blipFill>
            <a:blip r:embed="rId3"/>
            <a:stretch>
              <a:fillRect l="0" t="0" r="0" b="-11004"/>
            </a:stretch>
          </a:blipFill>
        </p:spPr>
      </p:sp>
      <p:sp>
        <p:nvSpPr>
          <p:cNvPr name="Freeform 3" id="3"/>
          <p:cNvSpPr/>
          <p:nvPr/>
        </p:nvSpPr>
        <p:spPr>
          <a:xfrm flipH="false" flipV="false" rot="0">
            <a:off x="14773136" y="0"/>
            <a:ext cx="3514864" cy="3514864"/>
          </a:xfrm>
          <a:custGeom>
            <a:avLst/>
            <a:gdLst/>
            <a:ahLst/>
            <a:cxnLst/>
            <a:rect r="r" b="b" t="t" l="l"/>
            <a:pathLst>
              <a:path h="3514864" w="3514864">
                <a:moveTo>
                  <a:pt x="0" y="0"/>
                </a:moveTo>
                <a:lnTo>
                  <a:pt x="3514864" y="0"/>
                </a:lnTo>
                <a:lnTo>
                  <a:pt x="3514864" y="3514864"/>
                </a:lnTo>
                <a:lnTo>
                  <a:pt x="0" y="3514864"/>
                </a:lnTo>
                <a:lnTo>
                  <a:pt x="0" y="0"/>
                </a:lnTo>
                <a:close/>
              </a:path>
            </a:pathLst>
          </a:custGeom>
          <a:blipFill>
            <a:blip r:embed="rId4"/>
            <a:stretch>
              <a:fillRect l="0" t="0" r="0" b="0"/>
            </a:stretch>
          </a:blipFill>
        </p:spPr>
      </p:sp>
      <p:sp>
        <p:nvSpPr>
          <p:cNvPr name="TextBox 4" id="4"/>
          <p:cNvSpPr txBox="true"/>
          <p:nvPr/>
        </p:nvSpPr>
        <p:spPr>
          <a:xfrm rot="0">
            <a:off x="1602570" y="2214286"/>
            <a:ext cx="14477465" cy="1012190"/>
          </a:xfrm>
          <a:prstGeom prst="rect">
            <a:avLst/>
          </a:prstGeom>
        </p:spPr>
        <p:txBody>
          <a:bodyPr anchor="t" rtlCol="false" tIns="0" lIns="0" bIns="0" rIns="0">
            <a:spAutoFit/>
          </a:bodyPr>
          <a:lstStyle/>
          <a:p>
            <a:pPr algn="ctr">
              <a:lnSpc>
                <a:spcPts val="8260"/>
              </a:lnSpc>
              <a:spcBef>
                <a:spcPct val="0"/>
              </a:spcBef>
            </a:pPr>
            <a:r>
              <a:rPr lang="en-US" b="true" sz="5900">
                <a:solidFill>
                  <a:srgbClr val="FFFFFF"/>
                </a:solidFill>
                <a:latin typeface="Gordita Bold"/>
                <a:ea typeface="Gordita Bold"/>
                <a:cs typeface="Gordita Bold"/>
                <a:sym typeface="Gordita Bold"/>
              </a:rPr>
              <a:t>Which flag belongs to DRC? </a:t>
            </a:r>
          </a:p>
        </p:txBody>
      </p:sp>
      <p:sp>
        <p:nvSpPr>
          <p:cNvPr name="TextBox 5" id="5"/>
          <p:cNvSpPr txBox="true"/>
          <p:nvPr/>
        </p:nvSpPr>
        <p:spPr>
          <a:xfrm rot="0">
            <a:off x="454830" y="465455"/>
            <a:ext cx="1147740" cy="1012190"/>
          </a:xfrm>
          <a:prstGeom prst="rect">
            <a:avLst/>
          </a:prstGeom>
        </p:spPr>
        <p:txBody>
          <a:bodyPr anchor="t" rtlCol="false" tIns="0" lIns="0" bIns="0" rIns="0">
            <a:spAutoFit/>
          </a:bodyPr>
          <a:lstStyle/>
          <a:p>
            <a:pPr algn="just">
              <a:lnSpc>
                <a:spcPts val="8260"/>
              </a:lnSpc>
              <a:spcBef>
                <a:spcPct val="0"/>
              </a:spcBef>
            </a:pPr>
            <a:r>
              <a:rPr lang="en-US" b="true" sz="5900">
                <a:solidFill>
                  <a:srgbClr val="FFFFFF"/>
                </a:solidFill>
                <a:latin typeface="Gordita Bold"/>
                <a:ea typeface="Gordita Bold"/>
                <a:cs typeface="Gordita Bold"/>
                <a:sym typeface="Gordita Bold"/>
              </a:rPr>
              <a:t>A.</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694574"/>
            <a:ext cx="18288000" cy="1184853"/>
          </a:xfrm>
          <a:custGeom>
            <a:avLst/>
            <a:gdLst/>
            <a:ahLst/>
            <a:cxnLst/>
            <a:rect r="r" b="b" t="t" l="l"/>
            <a:pathLst>
              <a:path h="1184853" w="18288000">
                <a:moveTo>
                  <a:pt x="0" y="0"/>
                </a:moveTo>
                <a:lnTo>
                  <a:pt x="18288000" y="0"/>
                </a:lnTo>
                <a:lnTo>
                  <a:pt x="18288000" y="1184852"/>
                </a:lnTo>
                <a:lnTo>
                  <a:pt x="0" y="1184852"/>
                </a:lnTo>
                <a:lnTo>
                  <a:pt x="0" y="0"/>
                </a:lnTo>
                <a:close/>
              </a:path>
            </a:pathLst>
          </a:custGeom>
          <a:blipFill>
            <a:blip r:embed="rId3">
              <a:extLst>
                <a:ext uri="{96DAC541-7B7A-43D3-8B79-37D633B846F1}">
                  <asvg:svgBlip xmlns:asvg="http://schemas.microsoft.com/office/drawing/2016/SVG/main" r:embed="rId4"/>
                </a:ext>
              </a:extLst>
            </a:blip>
            <a:stretch>
              <a:fillRect l="0" t="-1443483" r="0" b="0"/>
            </a:stretch>
          </a:blipFill>
        </p:spPr>
      </p:sp>
      <p:sp>
        <p:nvSpPr>
          <p:cNvPr name="Freeform 3" id="3"/>
          <p:cNvSpPr/>
          <p:nvPr/>
        </p:nvSpPr>
        <p:spPr>
          <a:xfrm flipH="false" flipV="false" rot="0">
            <a:off x="5604036" y="1028700"/>
            <a:ext cx="7079927" cy="2893985"/>
          </a:xfrm>
          <a:custGeom>
            <a:avLst/>
            <a:gdLst/>
            <a:ahLst/>
            <a:cxnLst/>
            <a:rect r="r" b="b" t="t" l="l"/>
            <a:pathLst>
              <a:path h="2893985" w="7079927">
                <a:moveTo>
                  <a:pt x="0" y="0"/>
                </a:moveTo>
                <a:lnTo>
                  <a:pt x="7079928" y="0"/>
                </a:lnTo>
                <a:lnTo>
                  <a:pt x="7079928" y="2893985"/>
                </a:lnTo>
                <a:lnTo>
                  <a:pt x="0" y="2893985"/>
                </a:lnTo>
                <a:lnTo>
                  <a:pt x="0" y="0"/>
                </a:lnTo>
                <a:close/>
              </a:path>
            </a:pathLst>
          </a:custGeom>
          <a:blipFill>
            <a:blip r:embed="rId5"/>
            <a:stretch>
              <a:fillRect l="0" t="0" r="0" b="0"/>
            </a:stretch>
          </a:blipFill>
        </p:spPr>
      </p:sp>
      <p:sp>
        <p:nvSpPr>
          <p:cNvPr name="TextBox 4" id="4"/>
          <p:cNvSpPr txBox="true"/>
          <p:nvPr/>
        </p:nvSpPr>
        <p:spPr>
          <a:xfrm rot="0">
            <a:off x="2510584" y="4591647"/>
            <a:ext cx="13266831" cy="2742614"/>
          </a:xfrm>
          <a:prstGeom prst="rect">
            <a:avLst/>
          </a:prstGeom>
        </p:spPr>
        <p:txBody>
          <a:bodyPr anchor="t" rtlCol="false" tIns="0" lIns="0" bIns="0" rIns="0">
            <a:spAutoFit/>
          </a:bodyPr>
          <a:lstStyle/>
          <a:p>
            <a:pPr algn="ctr">
              <a:lnSpc>
                <a:spcPts val="11059"/>
              </a:lnSpc>
            </a:pPr>
            <a:r>
              <a:rPr lang="en-US" sz="7899">
                <a:solidFill>
                  <a:srgbClr val="C2963D"/>
                </a:solidFill>
                <a:latin typeface="Nothing You Could Do"/>
                <a:ea typeface="Nothing You Could Do"/>
                <a:cs typeface="Nothing You Could Do"/>
                <a:sym typeface="Nothing You Could Do"/>
              </a:rPr>
              <a:t>Asante sana! Thanks for listening!</a:t>
            </a:r>
          </a:p>
        </p:txBody>
      </p:sp>
      <p:sp>
        <p:nvSpPr>
          <p:cNvPr name="TextBox 5" id="5"/>
          <p:cNvSpPr txBox="true"/>
          <p:nvPr/>
        </p:nvSpPr>
        <p:spPr>
          <a:xfrm rot="0">
            <a:off x="12684143" y="8759427"/>
            <a:ext cx="4574977" cy="505838"/>
          </a:xfrm>
          <a:prstGeom prst="rect">
            <a:avLst/>
          </a:prstGeom>
        </p:spPr>
        <p:txBody>
          <a:bodyPr anchor="t" rtlCol="false" tIns="0" lIns="0" bIns="0" rIns="0">
            <a:spAutoFit/>
          </a:bodyPr>
          <a:lstStyle/>
          <a:p>
            <a:pPr algn="ctr">
              <a:lnSpc>
                <a:spcPts val="4144"/>
              </a:lnSpc>
            </a:pPr>
            <a:r>
              <a:rPr lang="en-US" sz="2960">
                <a:solidFill>
                  <a:srgbClr val="7B7B7B"/>
                </a:solidFill>
                <a:latin typeface="Gordita"/>
                <a:ea typeface="Gordita"/>
                <a:cs typeface="Gordita"/>
                <a:sym typeface="Gordita"/>
              </a:rPr>
              <a:t>comfortinternational.org</a:t>
            </a:r>
          </a:p>
        </p:txBody>
      </p:sp>
      <p:sp>
        <p:nvSpPr>
          <p:cNvPr name="TextBox 6" id="6"/>
          <p:cNvSpPr txBox="true"/>
          <p:nvPr/>
        </p:nvSpPr>
        <p:spPr>
          <a:xfrm rot="0">
            <a:off x="1028700" y="8759427"/>
            <a:ext cx="3223915" cy="505838"/>
          </a:xfrm>
          <a:prstGeom prst="rect">
            <a:avLst/>
          </a:prstGeom>
        </p:spPr>
        <p:txBody>
          <a:bodyPr anchor="t" rtlCol="false" tIns="0" lIns="0" bIns="0" rIns="0">
            <a:spAutoFit/>
          </a:bodyPr>
          <a:lstStyle/>
          <a:p>
            <a:pPr algn="ctr">
              <a:lnSpc>
                <a:spcPts val="4144"/>
              </a:lnSpc>
            </a:pPr>
            <a:r>
              <a:rPr lang="en-US" sz="2960">
                <a:solidFill>
                  <a:srgbClr val="7B7B7B"/>
                </a:solidFill>
                <a:latin typeface="Gordita"/>
                <a:ea typeface="Gordita"/>
                <a:cs typeface="Gordita"/>
                <a:sym typeface="Gordita"/>
              </a:rPr>
              <a:t>SCIO SC030369</a:t>
            </a:r>
          </a:p>
        </p:txBody>
      </p:sp>
      <p:sp>
        <p:nvSpPr>
          <p:cNvPr name="Freeform 7" id="7"/>
          <p:cNvSpPr/>
          <p:nvPr/>
        </p:nvSpPr>
        <p:spPr>
          <a:xfrm flipH="false" flipV="false" rot="-1856864">
            <a:off x="-390152" y="3665580"/>
            <a:ext cx="6538688" cy="6740916"/>
          </a:xfrm>
          <a:custGeom>
            <a:avLst/>
            <a:gdLst/>
            <a:ahLst/>
            <a:cxnLst/>
            <a:rect r="r" b="b" t="t" l="l"/>
            <a:pathLst>
              <a:path h="6740916" w="6538688">
                <a:moveTo>
                  <a:pt x="0" y="0"/>
                </a:moveTo>
                <a:lnTo>
                  <a:pt x="6538688" y="0"/>
                </a:lnTo>
                <a:lnTo>
                  <a:pt x="6538688" y="6740916"/>
                </a:lnTo>
                <a:lnTo>
                  <a:pt x="0" y="6740916"/>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1258146">
            <a:off x="12508072" y="-100877"/>
            <a:ext cx="6538688" cy="6740916"/>
          </a:xfrm>
          <a:custGeom>
            <a:avLst/>
            <a:gdLst/>
            <a:ahLst/>
            <a:cxnLst/>
            <a:rect r="r" b="b" t="t" l="l"/>
            <a:pathLst>
              <a:path h="6740916" w="6538688">
                <a:moveTo>
                  <a:pt x="0" y="0"/>
                </a:moveTo>
                <a:lnTo>
                  <a:pt x="6538688" y="0"/>
                </a:lnTo>
                <a:lnTo>
                  <a:pt x="6538688" y="6740916"/>
                </a:lnTo>
                <a:lnTo>
                  <a:pt x="0" y="6740916"/>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DAHPNJ_x9yY</dc:identifier>
  <dcterms:modified xsi:type="dcterms:W3CDTF">2011-08-01T06:04:30Z</dcterms:modified>
  <cp:revision>1</cp:revision>
  <dc:title>Copy of Children &amp; Young People's Quiz Harvest Pack 2025</dc:title>
</cp:coreProperties>
</file>